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319" r:id="rId6"/>
    <p:sldId id="316" r:id="rId7"/>
    <p:sldId id="320" r:id="rId8"/>
    <p:sldId id="321" r:id="rId9"/>
    <p:sldId id="322" r:id="rId10"/>
    <p:sldId id="272" r:id="rId11"/>
    <p:sldId id="269" r:id="rId12"/>
    <p:sldId id="271" r:id="rId13"/>
    <p:sldId id="275" r:id="rId14"/>
    <p:sldId id="308" r:id="rId15"/>
    <p:sldId id="309" r:id="rId16"/>
    <p:sldId id="323" r:id="rId17"/>
    <p:sldId id="288" r:id="rId18"/>
    <p:sldId id="317" r:id="rId19"/>
    <p:sldId id="289" r:id="rId20"/>
    <p:sldId id="318" r:id="rId21"/>
    <p:sldId id="290" r:id="rId22"/>
    <p:sldId id="295" r:id="rId23"/>
    <p:sldId id="297" r:id="rId24"/>
    <p:sldId id="313" r:id="rId25"/>
    <p:sldId id="292" r:id="rId26"/>
    <p:sldId id="325" r:id="rId27"/>
    <p:sldId id="326" r:id="rId28"/>
    <p:sldId id="302" r:id="rId29"/>
  </p:sldIdLst>
  <p:sldSz cx="12192000" cy="6858000"/>
  <p:notesSz cx="6858000" cy="9144000"/>
  <p:defaultTextStyle>
    <a:defPPr>
      <a:defRPr lang="en-M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645B"/>
    <a:srgbClr val="BEC8C9"/>
    <a:srgbClr val="B6C2C5"/>
    <a:srgbClr val="FFEAD5"/>
    <a:srgbClr val="54665D"/>
    <a:srgbClr val="9CAEA5"/>
    <a:srgbClr val="EBCFB0"/>
    <a:srgbClr val="D3AE94"/>
    <a:srgbClr val="F4A4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3"/>
    <p:restoredTop sz="95256" autoAdjust="0"/>
  </p:normalViewPr>
  <p:slideViewPr>
    <p:cSldViewPr snapToGrid="0">
      <p:cViewPr varScale="1">
        <p:scale>
          <a:sx n="86" d="100"/>
          <a:sy n="86" d="100"/>
        </p:scale>
        <p:origin x="19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301A91-D75E-1540-AAA0-D610D2D1386A}" type="datetimeFigureOut">
              <a:rPr lang="en-MV" smtClean="0"/>
              <a:t>05/30/2024</a:t>
            </a:fld>
            <a:endParaRPr lang="en-M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B2BCB-A0D6-0D45-91DB-13204CC92BE6}" type="slidenum">
              <a:rPr lang="en-MV" smtClean="0"/>
              <a:t>‹#›</a:t>
            </a:fld>
            <a:endParaRPr lang="en-MV"/>
          </a:p>
        </p:txBody>
      </p:sp>
    </p:spTree>
    <p:extLst>
      <p:ext uri="{BB962C8B-B14F-4D97-AF65-F5344CB8AC3E}">
        <p14:creationId xmlns:p14="http://schemas.microsoft.com/office/powerpoint/2010/main" val="1224138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B2BCB-A0D6-0D45-91DB-13204CC92BE6}" type="slidenum">
              <a:rPr lang="en-MV" smtClean="0"/>
              <a:t>1</a:t>
            </a:fld>
            <a:endParaRPr lang="en-MV"/>
          </a:p>
        </p:txBody>
      </p:sp>
    </p:spTree>
    <p:extLst>
      <p:ext uri="{BB962C8B-B14F-4D97-AF65-F5344CB8AC3E}">
        <p14:creationId xmlns:p14="http://schemas.microsoft.com/office/powerpoint/2010/main" val="657310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03435"/>
                </a:solidFill>
                <a:effectLst/>
                <a:latin typeface="gill-sans-nova"/>
              </a:rPr>
              <a:t>Overlooking native tropical greenery and turquoise lagoon, the soulful resonance of natural textures inspires our studios’ design. Proximity to the island’s social hub, </a:t>
            </a:r>
            <a:r>
              <a:rPr lang="en-US" b="0" i="0" dirty="0" err="1">
                <a:solidFill>
                  <a:srgbClr val="303435"/>
                </a:solidFill>
                <a:effectLst/>
                <a:latin typeface="gill-sans-nova"/>
              </a:rPr>
              <a:t>Fari</a:t>
            </a:r>
            <a:r>
              <a:rPr lang="en-US" b="0" i="0" dirty="0">
                <a:solidFill>
                  <a:srgbClr val="303435"/>
                </a:solidFill>
                <a:effectLst/>
                <a:latin typeface="gill-sans-nova"/>
              </a:rPr>
              <a:t> Marina Village, gives these studios a dual essence. They are both sanctuary and at the </a:t>
            </a:r>
            <a:r>
              <a:rPr lang="en-US" b="0" i="0" dirty="0" err="1">
                <a:solidFill>
                  <a:srgbClr val="303435"/>
                </a:solidFill>
                <a:effectLst/>
                <a:latin typeface="gill-sans-nova"/>
              </a:rPr>
              <a:t>centre</a:t>
            </a:r>
            <a:r>
              <a:rPr lang="en-US" b="0" i="0" dirty="0">
                <a:solidFill>
                  <a:srgbClr val="303435"/>
                </a:solidFill>
                <a:effectLst/>
                <a:latin typeface="gill-sans-nova"/>
              </a:rPr>
              <a:t> of it all. </a:t>
            </a:r>
            <a:r>
              <a:rPr lang="en-GB" dirty="0"/>
              <a:t>Great alternative for MICE, families with grown-up teens, support staff for celebrities and royals, etc. </a:t>
            </a:r>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10</a:t>
            </a:fld>
            <a:endParaRPr lang="en-MV"/>
          </a:p>
        </p:txBody>
      </p:sp>
    </p:spTree>
    <p:extLst>
      <p:ext uri="{BB962C8B-B14F-4D97-AF65-F5344CB8AC3E}">
        <p14:creationId xmlns:p14="http://schemas.microsoft.com/office/powerpoint/2010/main" val="394440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03435"/>
                </a:solidFill>
                <a:effectLst/>
                <a:latin typeface="gill-sans-nova"/>
              </a:rPr>
              <a:t>Overlooking native tropical greenery and turquoise lagoon, the soulful resonance of natural textures inspires our studios’ design. Proximity to the island’s social hub, </a:t>
            </a:r>
            <a:r>
              <a:rPr lang="en-US" b="0" i="0" dirty="0" err="1">
                <a:solidFill>
                  <a:srgbClr val="303435"/>
                </a:solidFill>
                <a:effectLst/>
                <a:latin typeface="gill-sans-nova"/>
              </a:rPr>
              <a:t>Fari</a:t>
            </a:r>
            <a:r>
              <a:rPr lang="en-US" b="0" i="0" dirty="0">
                <a:solidFill>
                  <a:srgbClr val="303435"/>
                </a:solidFill>
                <a:effectLst/>
                <a:latin typeface="gill-sans-nova"/>
              </a:rPr>
              <a:t> Marina Village, gives these studios a dual essence. They are both sanctuary and at the </a:t>
            </a:r>
            <a:r>
              <a:rPr lang="en-US" b="0" i="0" dirty="0" err="1">
                <a:solidFill>
                  <a:srgbClr val="303435"/>
                </a:solidFill>
                <a:effectLst/>
                <a:latin typeface="gill-sans-nova"/>
              </a:rPr>
              <a:t>centre</a:t>
            </a:r>
            <a:r>
              <a:rPr lang="en-US" b="0" i="0" dirty="0">
                <a:solidFill>
                  <a:srgbClr val="303435"/>
                </a:solidFill>
                <a:effectLst/>
                <a:latin typeface="gill-sans-nova"/>
              </a:rPr>
              <a:t> of it all. </a:t>
            </a:r>
            <a:r>
              <a:rPr lang="en-GB" dirty="0"/>
              <a:t>Great alternative for MICE, families with grown-up teens, support staff for celebrities and royals,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ROOTS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venir Book" panose="02000503020000020003" pitchFamily="2" charset="0"/>
                <a:cs typeface="Avenir Book" panose="02000503020000020003" pitchFamily="2" charset="-78"/>
              </a:rPr>
              <a:t>Inspired by slow food philosophies where pure, seasonal ingredients are valued, Roots aligns with nature to deliver delightful dishes that are good for your body, soul and our planet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4665D"/>
                </a:solidFill>
                <a:latin typeface="Avenir Book" panose="02000503020000020003" pitchFamily="2" charset="0"/>
                <a:cs typeface="Avenir Book" panose="02000503020000020003" pitchFamily="2" charset="-78"/>
              </a:rPr>
              <a:t>CUISINE - </a:t>
            </a:r>
            <a:r>
              <a:rPr lang="en-US" sz="1200" dirty="0">
                <a:solidFill>
                  <a:schemeClr val="tx1">
                    <a:lumMod val="65000"/>
                    <a:lumOff val="35000"/>
                  </a:schemeClr>
                </a:solidFill>
                <a:latin typeface="Avenir Book" panose="02000503020000020003" pitchFamily="2" charset="0"/>
                <a:cs typeface="Avenir Book" panose="02000503020000020003" pitchFamily="2" charset="-78"/>
              </a:rPr>
              <a:t>Modern Plant-Based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FARI BEACH CLUB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venir Book" panose="02000503020000020003" pitchFamily="2" charset="0"/>
                <a:cs typeface="Avenir Book" panose="02000503020000020003" pitchFamily="2" charset="-78"/>
              </a:rPr>
              <a:t>Spinning a thread of artistry to draw serendipitous connections, Fari Beach Club is an audacious redefinition of beachfront entertainment paired with a daring dining experience that equally subverts and delights. It offers a stunning beach bar in Maldives to unwind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4665D"/>
                </a:solidFill>
                <a:latin typeface="Avenir Book" panose="02000503020000020003" pitchFamily="2" charset="0"/>
                <a:cs typeface="Avenir Book" panose="02000503020000020003" pitchFamily="2" charset="-78"/>
              </a:rPr>
              <a:t>CUISINE – </a:t>
            </a:r>
            <a:r>
              <a:rPr lang="en-US" sz="1200" dirty="0">
                <a:solidFill>
                  <a:schemeClr val="tx1">
                    <a:lumMod val="65000"/>
                    <a:lumOff val="35000"/>
                  </a:schemeClr>
                </a:solidFill>
                <a:latin typeface="Avenir Book" panose="02000503020000020003" pitchFamily="2" charset="0"/>
                <a:cs typeface="Avenir Book" panose="02000503020000020003" pitchFamily="2" charset="-78"/>
              </a:rPr>
              <a:t>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Avenir Book" panose="02000503020000020003" pitchFamily="2" charset="0"/>
              <a:cs typeface="Avenir Book" panose="02000503020000020003"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venir Book" panose="02000503020000020003" pitchFamily="2" charset="0"/>
                <a:cs typeface="Avenir Book" panose="02000503020000020003" pitchFamily="2" charset="-78"/>
              </a:rPr>
              <a:t>BRASA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venir Book" panose="02000503020000020003" pitchFamily="2" charset="0"/>
                <a:cs typeface="Avenir Book" panose="02000503020000020003" pitchFamily="2" charset="-78"/>
              </a:rPr>
              <a:t>Drawing inspiration from cuisine found within the remote corners of Patagonia, </a:t>
            </a:r>
            <a:r>
              <a:rPr lang="en-US" sz="1200" dirty="0" err="1">
                <a:solidFill>
                  <a:schemeClr val="tx1">
                    <a:lumMod val="65000"/>
                    <a:lumOff val="35000"/>
                  </a:schemeClr>
                </a:solidFill>
                <a:latin typeface="Avenir Book" panose="02000503020000020003" pitchFamily="2" charset="0"/>
                <a:cs typeface="Avenir Book" panose="02000503020000020003" pitchFamily="2" charset="-78"/>
              </a:rPr>
              <a:t>Brasa’s</a:t>
            </a:r>
            <a:r>
              <a:rPr lang="en-US" sz="1200" dirty="0">
                <a:solidFill>
                  <a:schemeClr val="tx1">
                    <a:lumMod val="65000"/>
                    <a:lumOff val="35000"/>
                  </a:schemeClr>
                </a:solidFill>
                <a:latin typeface="Avenir Book" panose="02000503020000020003" pitchFamily="2" charset="0"/>
                <a:cs typeface="Avenir Book" panose="02000503020000020003" pitchFamily="2" charset="-78"/>
              </a:rPr>
              <a:t> spirit of cooking embraces the temperament of open-fire cooking and nature’s given kitchen.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54665D"/>
                </a:solidFill>
                <a:latin typeface="Avenir Book" panose="02000503020000020003" pitchFamily="2" charset="0"/>
                <a:cs typeface="Avenir Book" panose="02000503020000020003" pitchFamily="2" charset="-78"/>
              </a:rPr>
              <a:t>CUISINE - </a:t>
            </a:r>
            <a:r>
              <a:rPr lang="en-US" sz="1100" dirty="0">
                <a:solidFill>
                  <a:schemeClr val="tx1">
                    <a:lumMod val="65000"/>
                    <a:lumOff val="35000"/>
                  </a:schemeClr>
                </a:solidFill>
                <a:latin typeface="Avenir Book" panose="02000503020000020003" pitchFamily="2" charset="0"/>
                <a:cs typeface="Avenir Book" panose="02000503020000020003" pitchFamily="2" charset="-78"/>
              </a:rPr>
              <a:t>Patagonian Steak House</a:t>
            </a:r>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11</a:t>
            </a:fld>
            <a:endParaRPr lang="en-MV"/>
          </a:p>
        </p:txBody>
      </p:sp>
    </p:spTree>
    <p:extLst>
      <p:ext uri="{BB962C8B-B14F-4D97-AF65-F5344CB8AC3E}">
        <p14:creationId xmlns:p14="http://schemas.microsoft.com/office/powerpoint/2010/main" val="1052045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03435"/>
                </a:solidFill>
                <a:effectLst/>
                <a:latin typeface="gill-sans-nova"/>
              </a:rPr>
              <a:t>Overlooking native tropical greenery and turquoise lagoon, the soulful resonance of natural textures inspires our studios’ design. Proximity to the island’s social hub, </a:t>
            </a:r>
            <a:r>
              <a:rPr lang="en-US" b="0" i="0" dirty="0" err="1">
                <a:solidFill>
                  <a:srgbClr val="303435"/>
                </a:solidFill>
                <a:effectLst/>
                <a:latin typeface="gill-sans-nova"/>
              </a:rPr>
              <a:t>Fari</a:t>
            </a:r>
            <a:r>
              <a:rPr lang="en-US" b="0" i="0" dirty="0">
                <a:solidFill>
                  <a:srgbClr val="303435"/>
                </a:solidFill>
                <a:effectLst/>
                <a:latin typeface="gill-sans-nova"/>
              </a:rPr>
              <a:t> Marina Village, gives these studios a dual essence. They are both sanctuary and at the </a:t>
            </a:r>
            <a:r>
              <a:rPr lang="en-US" b="0" i="0" dirty="0" err="1">
                <a:solidFill>
                  <a:srgbClr val="303435"/>
                </a:solidFill>
                <a:effectLst/>
                <a:latin typeface="gill-sans-nova"/>
              </a:rPr>
              <a:t>centre</a:t>
            </a:r>
            <a:r>
              <a:rPr lang="en-US" b="0" i="0" dirty="0">
                <a:solidFill>
                  <a:srgbClr val="303435"/>
                </a:solidFill>
                <a:effectLst/>
                <a:latin typeface="gill-sans-nova"/>
              </a:rPr>
              <a:t> of it all. </a:t>
            </a:r>
            <a:r>
              <a:rPr lang="en-GB" dirty="0"/>
              <a:t>Great alternative for MICE, families with grown-up teens, support staff for celebrities and royals, etc. </a:t>
            </a:r>
          </a:p>
          <a:p>
            <a:endParaRPr lang="en-US" dirty="0"/>
          </a:p>
          <a:p>
            <a:r>
              <a:rPr lang="en-US" dirty="0"/>
              <a:t>FARINE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venir Book" panose="02000503020000020003" pitchFamily="2" charset="0"/>
                <a:cs typeface="Avenir Book" panose="02000503020000020003" pitchFamily="2" charset="-78"/>
              </a:rPr>
              <a:t>A contemporary European bistro serves freshly baked artisan breads, Italian style antipasti of cured meats and cheeses, and hearty main courses for those looking for easy casual eating.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4665D"/>
                </a:solidFill>
                <a:latin typeface="Avenir Book" panose="02000503020000020003" pitchFamily="2" charset="0"/>
                <a:cs typeface="Avenir Book" panose="02000503020000020003" pitchFamily="2" charset="-78"/>
              </a:rPr>
              <a:t>CUISINE - </a:t>
            </a:r>
            <a:r>
              <a:rPr lang="en-US" sz="1200" dirty="0">
                <a:solidFill>
                  <a:schemeClr val="tx1">
                    <a:lumMod val="65000"/>
                    <a:lumOff val="35000"/>
                  </a:schemeClr>
                </a:solidFill>
                <a:latin typeface="Avenir Book" panose="02000503020000020003" pitchFamily="2" charset="0"/>
                <a:cs typeface="Avenir Book" panose="02000503020000020003" pitchFamily="2" charset="-78"/>
              </a:rPr>
              <a:t>Italian semi-buffet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Avenir Book" panose="02000503020000020003" pitchFamily="2" charset="0"/>
              <a:cs typeface="Avenir Book" panose="02000503020000020003"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HELIOS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venir Book" panose="02000503020000020003" pitchFamily="2" charset="0"/>
                <a:cs typeface="Avenir Book" panose="02000503020000020003" pitchFamily="2" charset="-78"/>
              </a:rPr>
              <a:t>A seamless fusion of Maldives dining essentials with our exquisite Mediterranean cuisine in the Maldives helps create Helios. Embrace the timeless cuisine of the Mediterranean and an ever-changing landscape of the freshest ingredients we love.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54665D"/>
                </a:solidFill>
                <a:latin typeface="Avenir Book" panose="02000503020000020003" pitchFamily="2" charset="0"/>
                <a:cs typeface="Avenir Book" panose="02000503020000020003" pitchFamily="2" charset="-78"/>
              </a:rPr>
              <a:t>CUISINE - </a:t>
            </a:r>
            <a:r>
              <a:rPr lang="en-US" sz="1100" dirty="0">
                <a:solidFill>
                  <a:schemeClr val="tx1">
                    <a:lumMod val="65000"/>
                    <a:lumOff val="35000"/>
                  </a:schemeClr>
                </a:solidFill>
                <a:latin typeface="Avenir Book" panose="02000503020000020003" pitchFamily="2" charset="0"/>
                <a:cs typeface="Avenir Book" panose="02000503020000020003" pitchFamily="2" charset="-78"/>
              </a:rPr>
              <a:t>Aegean / Greek Cuisine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lumMod val="65000"/>
                  <a:lumOff val="35000"/>
                </a:schemeClr>
              </a:solidFill>
              <a:latin typeface="Avenir Book" panose="02000503020000020003" pitchFamily="2" charset="0"/>
              <a:cs typeface="Avenir Book" panose="02000503020000020003"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latin typeface="Avenir Book" panose="02000503020000020003" pitchFamily="2" charset="0"/>
                <a:cs typeface="Avenir Book" panose="02000503020000020003" pitchFamily="2" charset="-78"/>
              </a:rPr>
              <a:t>KOEN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latin typeface="Avenir Book" panose="02000503020000020003" pitchFamily="2" charset="0"/>
                <a:cs typeface="Avenir Book" panose="02000503020000020003" pitchFamily="2" charset="-78"/>
              </a:rPr>
              <a:t>Japanese cuisine in the Maldives redefined; A harmonious abstraction of ritual, senses and ideas, an evening of sophisticated encounters await you at </a:t>
            </a:r>
            <a:r>
              <a:rPr lang="en-US" sz="1100" dirty="0" err="1">
                <a:solidFill>
                  <a:schemeClr val="tx1">
                    <a:lumMod val="65000"/>
                    <a:lumOff val="35000"/>
                  </a:schemeClr>
                </a:solidFill>
                <a:latin typeface="Avenir Book" panose="02000503020000020003" pitchFamily="2" charset="0"/>
                <a:cs typeface="Avenir Book" panose="02000503020000020003" pitchFamily="2" charset="-78"/>
              </a:rPr>
              <a:t>Kōen</a:t>
            </a:r>
            <a:r>
              <a:rPr lang="en-US" sz="1100" dirty="0">
                <a:solidFill>
                  <a:schemeClr val="tx1">
                    <a:lumMod val="65000"/>
                    <a:lumOff val="35000"/>
                  </a:schemeClr>
                </a:solidFill>
                <a:latin typeface="Avenir Book" panose="02000503020000020003" pitchFamily="2" charset="0"/>
                <a:cs typeface="Avenir Book" panose="02000503020000020003" pitchFamily="2" charset="-78"/>
              </a:rPr>
              <a:t> – where Japanese culinary arts intertwine with Scandinavian prominence on premium ingredients, creating some of the best food in the Maldives.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54665D"/>
                </a:solidFill>
                <a:latin typeface="Avenir Book" panose="02000503020000020003" pitchFamily="2" charset="0"/>
                <a:cs typeface="Avenir Book" panose="02000503020000020003" pitchFamily="2" charset="-78"/>
              </a:rPr>
              <a:t>CUISINE - </a:t>
            </a:r>
            <a:r>
              <a:rPr lang="en-US" sz="1100" dirty="0">
                <a:solidFill>
                  <a:schemeClr val="tx1">
                    <a:lumMod val="65000"/>
                    <a:lumOff val="35000"/>
                  </a:schemeClr>
                </a:solidFill>
                <a:latin typeface="Avenir Book" panose="02000503020000020003" pitchFamily="2" charset="0"/>
                <a:cs typeface="Avenir Book" panose="02000503020000020003" pitchFamily="2" charset="-78"/>
              </a:rPr>
              <a:t>Modern Japanese &amp; Nordic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lumMod val="65000"/>
                  <a:lumOff val="35000"/>
                </a:schemeClr>
              </a:solidFill>
              <a:latin typeface="Avenir Book" panose="02000503020000020003" pitchFamily="2" charset="0"/>
              <a:cs typeface="Avenir Book" panose="02000503020000020003"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lumMod val="65000"/>
                  <a:lumOff val="35000"/>
                </a:schemeClr>
              </a:solidFill>
              <a:latin typeface="Avenir Book" panose="02000503020000020003" pitchFamily="2" charset="0"/>
              <a:cs typeface="Avenir Book" panose="02000503020000020003" pitchFamily="2" charset="-78"/>
            </a:endParaRPr>
          </a:p>
          <a:p>
            <a:pPr algn="ctr"/>
            <a:endParaRPr lang="en-US" sz="1100" dirty="0">
              <a:solidFill>
                <a:schemeClr val="tx1">
                  <a:lumMod val="65000"/>
                  <a:lumOff val="35000"/>
                </a:schemeClr>
              </a:solidFill>
              <a:latin typeface="Avenir Book" panose="02000503020000020003" pitchFamily="2" charset="0"/>
              <a:cs typeface="Avenir Book" panose="02000503020000020003"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Avenir Book" panose="02000503020000020003" pitchFamily="2" charset="0"/>
              <a:cs typeface="Avenir Book" panose="02000503020000020003" pitchFamily="2" charset="-78"/>
            </a:endParaRPr>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12</a:t>
            </a:fld>
            <a:endParaRPr lang="en-MV"/>
          </a:p>
        </p:txBody>
      </p:sp>
    </p:spTree>
    <p:extLst>
      <p:ext uri="{BB962C8B-B14F-4D97-AF65-F5344CB8AC3E}">
        <p14:creationId xmlns:p14="http://schemas.microsoft.com/office/powerpoint/2010/main" val="561395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03435"/>
                </a:solidFill>
                <a:effectLst/>
                <a:latin typeface="gill-sans-nova"/>
              </a:rPr>
              <a:t>Overlooking native tropical greenery and turquoise lagoon, the soulful resonance of natural textures inspires our studios’ design. Proximity to the island’s social hub, </a:t>
            </a:r>
            <a:r>
              <a:rPr lang="en-US" b="0" i="0" dirty="0" err="1">
                <a:solidFill>
                  <a:srgbClr val="303435"/>
                </a:solidFill>
                <a:effectLst/>
                <a:latin typeface="gill-sans-nova"/>
              </a:rPr>
              <a:t>Fari</a:t>
            </a:r>
            <a:r>
              <a:rPr lang="en-US" b="0" i="0" dirty="0">
                <a:solidFill>
                  <a:srgbClr val="303435"/>
                </a:solidFill>
                <a:effectLst/>
                <a:latin typeface="gill-sans-nova"/>
              </a:rPr>
              <a:t> Marina Village, gives these studios a dual essence. They are both sanctuary and at the </a:t>
            </a:r>
            <a:r>
              <a:rPr lang="en-US" b="0" i="0" dirty="0" err="1">
                <a:solidFill>
                  <a:srgbClr val="303435"/>
                </a:solidFill>
                <a:effectLst/>
                <a:latin typeface="gill-sans-nova"/>
              </a:rPr>
              <a:t>centre</a:t>
            </a:r>
            <a:r>
              <a:rPr lang="en-US" b="0" i="0" dirty="0">
                <a:solidFill>
                  <a:srgbClr val="303435"/>
                </a:solidFill>
                <a:effectLst/>
                <a:latin typeface="gill-sans-nova"/>
              </a:rPr>
              <a:t> of it all. </a:t>
            </a:r>
            <a:r>
              <a:rPr lang="en-GB" dirty="0"/>
              <a:t>Great alternative for MICE, families with grown-up teens, support staff for celebrities and royals, etc. </a:t>
            </a:r>
          </a:p>
          <a:p>
            <a:endParaRPr lang="en-US" dirty="0"/>
          </a:p>
          <a:p>
            <a:r>
              <a:rPr lang="en-US" dirty="0"/>
              <a:t>FARINE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venir Book" panose="02000503020000020003" pitchFamily="2" charset="0"/>
                <a:cs typeface="Avenir Book" panose="02000503020000020003" pitchFamily="2" charset="-78"/>
              </a:rPr>
              <a:t>A contemporary European bistro serves freshly baked artisan breads, Italian style antipasti of cured meats and cheeses, and hearty main courses for those looking for easy casual eating.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4665D"/>
                </a:solidFill>
                <a:latin typeface="Avenir Book" panose="02000503020000020003" pitchFamily="2" charset="0"/>
                <a:cs typeface="Avenir Book" panose="02000503020000020003" pitchFamily="2" charset="-78"/>
              </a:rPr>
              <a:t>CUISINE - </a:t>
            </a:r>
            <a:r>
              <a:rPr lang="en-US" sz="1200" dirty="0">
                <a:solidFill>
                  <a:schemeClr val="tx1">
                    <a:lumMod val="65000"/>
                    <a:lumOff val="35000"/>
                  </a:schemeClr>
                </a:solidFill>
                <a:latin typeface="Avenir Book" panose="02000503020000020003" pitchFamily="2" charset="0"/>
                <a:cs typeface="Avenir Book" panose="02000503020000020003" pitchFamily="2" charset="-78"/>
              </a:rPr>
              <a:t>Italian semi-buffet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Avenir Book" panose="02000503020000020003" pitchFamily="2" charset="0"/>
              <a:cs typeface="Avenir Book" panose="02000503020000020003"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HELIOS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venir Book" panose="02000503020000020003" pitchFamily="2" charset="0"/>
                <a:cs typeface="Avenir Book" panose="02000503020000020003" pitchFamily="2" charset="-78"/>
              </a:rPr>
              <a:t>A seamless fusion of Maldives dining essentials with our exquisite Mediterranean cuisine in the Maldives helps create Helios. Embrace the timeless cuisine of the Mediterranean and an ever-changing landscape of the freshest ingredients we love.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54665D"/>
                </a:solidFill>
                <a:latin typeface="Avenir Book" panose="02000503020000020003" pitchFamily="2" charset="0"/>
                <a:cs typeface="Avenir Book" panose="02000503020000020003" pitchFamily="2" charset="-78"/>
              </a:rPr>
              <a:t>CUISINE - </a:t>
            </a:r>
            <a:r>
              <a:rPr lang="en-US" sz="1100" dirty="0">
                <a:solidFill>
                  <a:schemeClr val="tx1">
                    <a:lumMod val="65000"/>
                    <a:lumOff val="35000"/>
                  </a:schemeClr>
                </a:solidFill>
                <a:latin typeface="Avenir Book" panose="02000503020000020003" pitchFamily="2" charset="0"/>
                <a:cs typeface="Avenir Book" panose="02000503020000020003" pitchFamily="2" charset="-78"/>
              </a:rPr>
              <a:t>Aegean / Greek Cuisine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lumMod val="65000"/>
                  <a:lumOff val="35000"/>
                </a:schemeClr>
              </a:solidFill>
              <a:latin typeface="Avenir Book" panose="02000503020000020003" pitchFamily="2" charset="0"/>
              <a:cs typeface="Avenir Book" panose="02000503020000020003"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latin typeface="Avenir Book" panose="02000503020000020003" pitchFamily="2" charset="0"/>
                <a:cs typeface="Avenir Book" panose="02000503020000020003" pitchFamily="2" charset="-78"/>
              </a:rPr>
              <a:t>KOEN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latin typeface="Avenir Book" panose="02000503020000020003" pitchFamily="2" charset="0"/>
                <a:cs typeface="Avenir Book" panose="02000503020000020003" pitchFamily="2" charset="-78"/>
              </a:rPr>
              <a:t>Japanese cuisine in the Maldives redefined; A harmonious abstraction of ritual, senses and ideas, an evening of sophisticated encounters await you at </a:t>
            </a:r>
            <a:r>
              <a:rPr lang="en-US" sz="1100" dirty="0" err="1">
                <a:solidFill>
                  <a:schemeClr val="tx1">
                    <a:lumMod val="65000"/>
                    <a:lumOff val="35000"/>
                  </a:schemeClr>
                </a:solidFill>
                <a:latin typeface="Avenir Book" panose="02000503020000020003" pitchFamily="2" charset="0"/>
                <a:cs typeface="Avenir Book" panose="02000503020000020003" pitchFamily="2" charset="-78"/>
              </a:rPr>
              <a:t>Kōen</a:t>
            </a:r>
            <a:r>
              <a:rPr lang="en-US" sz="1100" dirty="0">
                <a:solidFill>
                  <a:schemeClr val="tx1">
                    <a:lumMod val="65000"/>
                    <a:lumOff val="35000"/>
                  </a:schemeClr>
                </a:solidFill>
                <a:latin typeface="Avenir Book" panose="02000503020000020003" pitchFamily="2" charset="0"/>
                <a:cs typeface="Avenir Book" panose="02000503020000020003" pitchFamily="2" charset="-78"/>
              </a:rPr>
              <a:t> – where Japanese culinary arts intertwine with Scandinavian prominence on premium ingredients, creating some of the best food in the Maldives.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54665D"/>
                </a:solidFill>
                <a:latin typeface="Avenir Book" panose="02000503020000020003" pitchFamily="2" charset="0"/>
                <a:cs typeface="Avenir Book" panose="02000503020000020003" pitchFamily="2" charset="-78"/>
              </a:rPr>
              <a:t>CUISINE - </a:t>
            </a:r>
            <a:r>
              <a:rPr lang="en-US" sz="1100" dirty="0">
                <a:solidFill>
                  <a:schemeClr val="tx1">
                    <a:lumMod val="65000"/>
                    <a:lumOff val="35000"/>
                  </a:schemeClr>
                </a:solidFill>
                <a:latin typeface="Avenir Book" panose="02000503020000020003" pitchFamily="2" charset="0"/>
                <a:cs typeface="Avenir Book" panose="02000503020000020003" pitchFamily="2" charset="-78"/>
              </a:rPr>
              <a:t>Modern Japanese &amp; Nordic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lumMod val="65000"/>
                  <a:lumOff val="35000"/>
                </a:schemeClr>
              </a:solidFill>
              <a:latin typeface="Avenir Book" panose="02000503020000020003" pitchFamily="2" charset="0"/>
              <a:cs typeface="Avenir Book" panose="02000503020000020003"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lumMod val="65000"/>
                  <a:lumOff val="35000"/>
                </a:schemeClr>
              </a:solidFill>
              <a:latin typeface="Avenir Book" panose="02000503020000020003" pitchFamily="2" charset="0"/>
              <a:cs typeface="Avenir Book" panose="02000503020000020003" pitchFamily="2" charset="-78"/>
            </a:endParaRPr>
          </a:p>
          <a:p>
            <a:pPr algn="ctr"/>
            <a:endParaRPr lang="en-US" sz="1100" dirty="0">
              <a:solidFill>
                <a:schemeClr val="tx1">
                  <a:lumMod val="65000"/>
                  <a:lumOff val="35000"/>
                </a:schemeClr>
              </a:solidFill>
              <a:latin typeface="Avenir Book" panose="02000503020000020003" pitchFamily="2" charset="0"/>
              <a:cs typeface="Avenir Book" panose="02000503020000020003"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Avenir Book" panose="02000503020000020003" pitchFamily="2" charset="0"/>
              <a:cs typeface="Avenir Book" panose="02000503020000020003" pitchFamily="2" charset="-78"/>
            </a:endParaRPr>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13</a:t>
            </a:fld>
            <a:endParaRPr lang="en-MV"/>
          </a:p>
        </p:txBody>
      </p:sp>
    </p:spTree>
    <p:extLst>
      <p:ext uri="{BB962C8B-B14F-4D97-AF65-F5344CB8AC3E}">
        <p14:creationId xmlns:p14="http://schemas.microsoft.com/office/powerpoint/2010/main" val="233991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65000"/>
                    <a:lumOff val="35000"/>
                  </a:schemeClr>
                </a:solidFill>
                <a:latin typeface="GT Super Display Light" panose="00000400000000000000" pitchFamily="2" charset="0"/>
                <a:cs typeface="Avenir Book" panose="02000503020000020003" pitchFamily="2" charset="-78"/>
              </a:rPr>
              <a:t>GO </a:t>
            </a:r>
            <a:r>
              <a:rPr lang="en-US" sz="1200" dirty="0" err="1">
                <a:solidFill>
                  <a:schemeClr val="tx1">
                    <a:lumMod val="65000"/>
                    <a:lumOff val="35000"/>
                  </a:schemeClr>
                </a:solidFill>
                <a:latin typeface="GT Super Display Light" panose="00000400000000000000" pitchFamily="2" charset="0"/>
                <a:cs typeface="Avenir Book" panose="02000503020000020003" pitchFamily="2" charset="-78"/>
              </a:rPr>
              <a:t>GO</a:t>
            </a:r>
            <a:r>
              <a:rPr lang="en-US" sz="1200" dirty="0">
                <a:solidFill>
                  <a:schemeClr val="tx1">
                    <a:lumMod val="65000"/>
                    <a:lumOff val="35000"/>
                  </a:schemeClr>
                </a:solidFill>
                <a:latin typeface="GT Super Display Light" panose="00000400000000000000" pitchFamily="2" charset="0"/>
                <a:cs typeface="Avenir Book" panose="02000503020000020003" pitchFamily="2" charset="-78"/>
              </a:rPr>
              <a:t> BURGERS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venir Book" panose="02000503020000020003" pitchFamily="2" charset="0"/>
              </a:rPr>
              <a:t>Innovation and freshness all packed into satisfying handfuls of indulgence. Our essential beach pitstop – because everyone needs a burger eventually</a:t>
            </a:r>
            <a:r>
              <a:rPr lang="en-US" sz="1200" dirty="0">
                <a:solidFill>
                  <a:schemeClr val="tx1">
                    <a:lumMod val="65000"/>
                    <a:lumOff val="35000"/>
                  </a:schemeClr>
                </a:solidFill>
                <a:latin typeface="GT Super Display Light" panose="00000400000000000000" pitchFamily="2" charset="0"/>
                <a:cs typeface="Avenir Book" panose="02000503020000020003" pitchFamily="2" charset="-78"/>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GT Super Display Light" panose="00000400000000000000" pitchFamily="2" charset="0"/>
                <a:cs typeface="Avenir Book" panose="02000503020000020003" pitchFamily="2" charset="-78"/>
              </a:rPr>
              <a:t>TUK </a:t>
            </a:r>
            <a:r>
              <a:rPr lang="en-US" sz="1200" dirty="0" err="1">
                <a:solidFill>
                  <a:schemeClr val="tx1">
                    <a:lumMod val="65000"/>
                    <a:lumOff val="35000"/>
                  </a:schemeClr>
                </a:solidFill>
                <a:latin typeface="GT Super Display Light" panose="00000400000000000000" pitchFamily="2" charset="0"/>
                <a:cs typeface="Avenir Book" panose="02000503020000020003" pitchFamily="2" charset="-78"/>
              </a:rPr>
              <a:t>TUK</a:t>
            </a:r>
            <a:r>
              <a:rPr lang="en-US" sz="1200" dirty="0">
                <a:solidFill>
                  <a:schemeClr val="tx1">
                    <a:lumMod val="65000"/>
                    <a:lumOff val="35000"/>
                  </a:schemeClr>
                </a:solidFill>
                <a:latin typeface="GT Super Display Light" panose="00000400000000000000" pitchFamily="2" charset="0"/>
                <a:cs typeface="Avenir Book" panose="02000503020000020003" pitchFamily="2" charset="-78"/>
              </a:rPr>
              <a:t> GELATO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venir Book" panose="02000503020000020003" pitchFamily="2" charset="0"/>
              </a:rPr>
              <a:t>At our gelato truck, every day presents a playful adventure of </a:t>
            </a:r>
            <a:r>
              <a:rPr lang="en-US" sz="1200" dirty="0" err="1">
                <a:solidFill>
                  <a:schemeClr val="tx1">
                    <a:lumMod val="65000"/>
                    <a:lumOff val="35000"/>
                  </a:schemeClr>
                </a:solidFill>
                <a:latin typeface="Avenir Book" panose="02000503020000020003" pitchFamily="2" charset="0"/>
              </a:rPr>
              <a:t>flavours</a:t>
            </a:r>
            <a:r>
              <a:rPr lang="en-US" sz="1200" dirty="0">
                <a:solidFill>
                  <a:schemeClr val="tx1">
                    <a:lumMod val="65000"/>
                    <a:lumOff val="35000"/>
                  </a:schemeClr>
                </a:solidFill>
                <a:latin typeface="Avenir Book" panose="02000503020000020003" pitchFamily="2" charset="0"/>
              </a:rPr>
              <a:t> with an ever-changing menu. Appreciate life’s simple indulgences with this ubiquitous summertime treat.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GT Super Display Light" panose="00000400000000000000" pitchFamily="2" charset="0"/>
                <a:cs typeface="Avenir Book" panose="02000503020000020003" pitchFamily="2" charset="-78"/>
              </a:rPr>
              <a:t>TUM </a:t>
            </a:r>
            <a:r>
              <a:rPr lang="en-US" sz="1200" dirty="0" err="1">
                <a:solidFill>
                  <a:schemeClr val="tx1">
                    <a:lumMod val="65000"/>
                    <a:lumOff val="35000"/>
                  </a:schemeClr>
                </a:solidFill>
                <a:latin typeface="GT Super Display Light" panose="00000400000000000000" pitchFamily="2" charset="0"/>
                <a:cs typeface="Avenir Book" panose="02000503020000020003" pitchFamily="2" charset="-78"/>
              </a:rPr>
              <a:t>TUM</a:t>
            </a:r>
            <a:endParaRPr lang="en-US" sz="1200" dirty="0">
              <a:solidFill>
                <a:schemeClr val="tx1">
                  <a:lumMod val="65000"/>
                  <a:lumOff val="35000"/>
                </a:schemeClr>
              </a:solidFill>
              <a:latin typeface="GT Super Display Light" panose="00000400000000000000" pitchFamily="2" charset="0"/>
              <a:cs typeface="Avenir Book" panose="02000503020000020003"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venir Book" panose="02000503020000020003" pitchFamily="2" charset="0"/>
              </a:rPr>
              <a:t>A perfect setting for guests seeking a romantic dinner in Maldives or food lover seeking dishes which capture the essence of Asian cuisine in Maldives. </a:t>
            </a:r>
          </a:p>
          <a:p>
            <a:endParaRPr lang="en-US" dirty="0"/>
          </a:p>
        </p:txBody>
      </p:sp>
      <p:sp>
        <p:nvSpPr>
          <p:cNvPr id="4" name="Slide Number Placeholder 3"/>
          <p:cNvSpPr>
            <a:spLocks noGrp="1"/>
          </p:cNvSpPr>
          <p:nvPr>
            <p:ph type="sldNum" sz="quarter" idx="5"/>
          </p:nvPr>
        </p:nvSpPr>
        <p:spPr/>
        <p:txBody>
          <a:bodyPr/>
          <a:lstStyle/>
          <a:p>
            <a:fld id="{1D2B2BCB-A0D6-0D45-91DB-13204CC92BE6}" type="slidenum">
              <a:rPr lang="en-MV" smtClean="0"/>
              <a:t>14</a:t>
            </a:fld>
            <a:endParaRPr lang="en-MV"/>
          </a:p>
        </p:txBody>
      </p:sp>
    </p:spTree>
    <p:extLst>
      <p:ext uri="{BB962C8B-B14F-4D97-AF65-F5344CB8AC3E}">
        <p14:creationId xmlns:p14="http://schemas.microsoft.com/office/powerpoint/2010/main" val="1002295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B2BCB-A0D6-0D45-91DB-13204CC92BE6}" type="slidenum">
              <a:rPr lang="en-MV" smtClean="0"/>
              <a:t>15</a:t>
            </a:fld>
            <a:endParaRPr lang="en-MV"/>
          </a:p>
        </p:txBody>
      </p:sp>
    </p:spTree>
    <p:extLst>
      <p:ext uri="{BB962C8B-B14F-4D97-AF65-F5344CB8AC3E}">
        <p14:creationId xmlns:p14="http://schemas.microsoft.com/office/powerpoint/2010/main" val="563338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B2BCB-A0D6-0D45-91DB-13204CC92BE6}" type="slidenum">
              <a:rPr lang="en-MV" smtClean="0"/>
              <a:t>16</a:t>
            </a:fld>
            <a:endParaRPr lang="en-MV"/>
          </a:p>
        </p:txBody>
      </p:sp>
    </p:spTree>
    <p:extLst>
      <p:ext uri="{BB962C8B-B14F-4D97-AF65-F5344CB8AC3E}">
        <p14:creationId xmlns:p14="http://schemas.microsoft.com/office/powerpoint/2010/main" val="1368762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B2BCB-A0D6-0D45-91DB-13204CC92BE6}" type="slidenum">
              <a:rPr lang="en-MV" smtClean="0"/>
              <a:t>17</a:t>
            </a:fld>
            <a:endParaRPr lang="en-MV"/>
          </a:p>
        </p:txBody>
      </p:sp>
    </p:spTree>
    <p:extLst>
      <p:ext uri="{BB962C8B-B14F-4D97-AF65-F5344CB8AC3E}">
        <p14:creationId xmlns:p14="http://schemas.microsoft.com/office/powerpoint/2010/main" val="500532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 treatment rooms including Watsu, float pod, hammam bed, 4 doubles and 1 single suite. </a:t>
            </a:r>
          </a:p>
          <a:p>
            <a:r>
              <a:rPr lang="en-GB" dirty="0"/>
              <a:t>Complimentary yoga, visiting practitioners,   </a:t>
            </a:r>
          </a:p>
          <a:p>
            <a:r>
              <a:rPr lang="en-GB" dirty="0"/>
              <a:t>Reboot fitness </a:t>
            </a:r>
            <a:r>
              <a:rPr lang="en-GB" dirty="0" err="1"/>
              <a:t>center</a:t>
            </a:r>
            <a:r>
              <a:rPr lang="en-GB" dirty="0"/>
              <a:t>. </a:t>
            </a:r>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18</a:t>
            </a:fld>
            <a:endParaRPr lang="en-MV"/>
          </a:p>
        </p:txBody>
      </p:sp>
    </p:spTree>
    <p:extLst>
      <p:ext uri="{BB962C8B-B14F-4D97-AF65-F5344CB8AC3E}">
        <p14:creationId xmlns:p14="http://schemas.microsoft.com/office/powerpoint/2010/main" val="2044321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B2BCB-A0D6-0D45-91DB-13204CC92BE6}" type="slidenum">
              <a:rPr lang="en-MV" smtClean="0"/>
              <a:t>19</a:t>
            </a:fld>
            <a:endParaRPr lang="en-MV"/>
          </a:p>
        </p:txBody>
      </p:sp>
    </p:spTree>
    <p:extLst>
      <p:ext uri="{BB962C8B-B14F-4D97-AF65-F5344CB8AC3E}">
        <p14:creationId xmlns:p14="http://schemas.microsoft.com/office/powerpoint/2010/main" val="27797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B2BCB-A0D6-0D45-91DB-13204CC92BE6}" type="slidenum">
              <a:rPr lang="en-MV" smtClean="0"/>
              <a:t>2</a:t>
            </a:fld>
            <a:endParaRPr lang="en-MV"/>
          </a:p>
        </p:txBody>
      </p:sp>
    </p:spTree>
    <p:extLst>
      <p:ext uri="{BB962C8B-B14F-4D97-AF65-F5344CB8AC3E}">
        <p14:creationId xmlns:p14="http://schemas.microsoft.com/office/powerpoint/2010/main" val="227403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To Marian Biologists on site. </a:t>
            </a:r>
          </a:p>
          <a:p>
            <a:r>
              <a:rPr lang="en-SG" dirty="0"/>
              <a:t>Olive Ridley Project, Parley for the Oceans, island clean-ups, ghost nets removal,  </a:t>
            </a:r>
          </a:p>
          <a:p>
            <a:r>
              <a:rPr lang="en-SG" dirty="0"/>
              <a:t>Future plans: electric submarine for reef exploration.</a:t>
            </a:r>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20</a:t>
            </a:fld>
            <a:endParaRPr lang="en-MV"/>
          </a:p>
        </p:txBody>
      </p:sp>
    </p:spTree>
    <p:extLst>
      <p:ext uri="{BB962C8B-B14F-4D97-AF65-F5344CB8AC3E}">
        <p14:creationId xmlns:p14="http://schemas.microsoft.com/office/powerpoint/2010/main" val="3297670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Patina’s ocean conservancy efforts focus on two key areas: coral reef restoration and turtle conservation. </a:t>
            </a:r>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21</a:t>
            </a:fld>
            <a:endParaRPr lang="en-MV"/>
          </a:p>
        </p:txBody>
      </p:sp>
    </p:spTree>
    <p:extLst>
      <p:ext uri="{BB962C8B-B14F-4D97-AF65-F5344CB8AC3E}">
        <p14:creationId xmlns:p14="http://schemas.microsoft.com/office/powerpoint/2010/main" val="2385097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B2BCB-A0D6-0D45-91DB-13204CC92BE6}" type="slidenum">
              <a:rPr lang="en-MV" smtClean="0"/>
              <a:t>22</a:t>
            </a:fld>
            <a:endParaRPr lang="en-MV"/>
          </a:p>
        </p:txBody>
      </p:sp>
    </p:spTree>
    <p:extLst>
      <p:ext uri="{BB962C8B-B14F-4D97-AF65-F5344CB8AC3E}">
        <p14:creationId xmlns:p14="http://schemas.microsoft.com/office/powerpoint/2010/main" val="246413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B2BCB-A0D6-0D45-91DB-13204CC92BE6}" type="slidenum">
              <a:rPr lang="en-MV" smtClean="0"/>
              <a:t>25</a:t>
            </a:fld>
            <a:endParaRPr lang="en-MV"/>
          </a:p>
        </p:txBody>
      </p:sp>
    </p:spTree>
    <p:extLst>
      <p:ext uri="{BB962C8B-B14F-4D97-AF65-F5344CB8AC3E}">
        <p14:creationId xmlns:p14="http://schemas.microsoft.com/office/powerpoint/2010/main" val="362886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4665D"/>
                </a:solidFill>
              </a:rPr>
              <a:t>ONE BEDROOM WATER POOL VILLA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4665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Floor-to-ceiling panoramic glazing slides back to open up these one-bedroom villas sitting out over the turquoise ocean at one with our resident marine life. The private deck’s horizon views are interrupted by nothing other than the gentle ripples of the lagoon. Inside this private water villa in Maldives, bedroom, bathroom and lounge are honed from natural materials that live in absolute harmony with our remarkable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One-bedroom villas that seem to float over the water with a spacious outdoor deck and private 6.2m pool.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fontAlgn="base"/>
            <a:r>
              <a:rPr lang="en-US" sz="1200" b="0" i="0" kern="1200" cap="all" dirty="0">
                <a:solidFill>
                  <a:schemeClr val="tx1"/>
                </a:solidFill>
                <a:effectLst/>
                <a:latin typeface="+mn-lt"/>
                <a:ea typeface="+mn-ea"/>
                <a:cs typeface="+mn-cs"/>
              </a:rPr>
              <a:t>OCCUPANCY</a:t>
            </a:r>
          </a:p>
          <a:p>
            <a:pPr fontAlgn="base"/>
            <a:r>
              <a:rPr lang="en-US" sz="1200" b="0" i="0" kern="1200" dirty="0">
                <a:solidFill>
                  <a:schemeClr val="tx1"/>
                </a:solidFill>
                <a:effectLst/>
                <a:latin typeface="+mn-lt"/>
                <a:ea typeface="+mn-ea"/>
                <a:cs typeface="+mn-cs"/>
              </a:rPr>
              <a:t>Sleeps three (two adults and one child)</a:t>
            </a:r>
          </a:p>
          <a:p>
            <a:pPr fontAlgn="base"/>
            <a:endParaRPr lang="en-US" sz="1200" b="0" i="0" kern="1200" dirty="0">
              <a:solidFill>
                <a:schemeClr val="tx1"/>
              </a:solidFill>
              <a:effectLst/>
              <a:latin typeface="+mn-lt"/>
              <a:ea typeface="+mn-ea"/>
              <a:cs typeface="+mn-cs"/>
            </a:endParaRPr>
          </a:p>
          <a:p>
            <a:pPr fontAlgn="base"/>
            <a:r>
              <a:rPr lang="en-US" sz="1200" b="0" i="0" kern="1200" cap="all" dirty="0">
                <a:solidFill>
                  <a:schemeClr val="tx1"/>
                </a:solidFill>
                <a:effectLst/>
                <a:latin typeface="+mn-lt"/>
                <a:ea typeface="+mn-ea"/>
                <a:cs typeface="+mn-cs"/>
              </a:rPr>
              <a:t>BED</a:t>
            </a:r>
          </a:p>
          <a:p>
            <a:pPr fontAlgn="base"/>
            <a:r>
              <a:rPr lang="en-US" sz="1200" b="0" i="0" kern="1200" dirty="0">
                <a:solidFill>
                  <a:schemeClr val="tx1"/>
                </a:solidFill>
                <a:effectLst/>
                <a:latin typeface="+mn-lt"/>
                <a:ea typeface="+mn-ea"/>
                <a:cs typeface="+mn-cs"/>
              </a:rPr>
              <a:t>King or Twin beds available. Please state your preference while booking.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Child’s bed or crib available on request.</a:t>
            </a:r>
          </a:p>
          <a:p>
            <a:pPr fontAlgn="base"/>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Pool depth 1.7m</a:t>
            </a:r>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3</a:t>
            </a:fld>
            <a:endParaRPr lang="en-MV"/>
          </a:p>
        </p:txBody>
      </p:sp>
    </p:spTree>
    <p:extLst>
      <p:ext uri="{BB962C8B-B14F-4D97-AF65-F5344CB8AC3E}">
        <p14:creationId xmlns:p14="http://schemas.microsoft.com/office/powerpoint/2010/main" val="3450610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4665D"/>
                </a:solidFill>
              </a:rPr>
              <a:t>ONE BEDROOM WATER POOL VILLA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4665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Floor-to-ceiling panoramic glazing slides back to open up these one-bedroom villas sitting out over the turquoise ocean at one with our resident marine life. The private deck’s horizon views are interrupted by nothing other than the gentle ripples of the lagoon. Inside this private water villa in Maldives, bedroom, bathroom and lounge are honed from natural materials that live in absolute harmony with our remarkable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One-bedroom villas that seem to float over the water with a spacious outdoor deck and private 6.2m pool.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fontAlgn="base"/>
            <a:r>
              <a:rPr lang="en-US" sz="1200" b="0" i="0" kern="1200" cap="all" dirty="0">
                <a:solidFill>
                  <a:schemeClr val="tx1"/>
                </a:solidFill>
                <a:effectLst/>
                <a:latin typeface="+mn-lt"/>
                <a:ea typeface="+mn-ea"/>
                <a:cs typeface="+mn-cs"/>
              </a:rPr>
              <a:t>OCCUPANCY</a:t>
            </a:r>
          </a:p>
          <a:p>
            <a:pPr fontAlgn="base"/>
            <a:r>
              <a:rPr lang="en-US" sz="1200" b="0" i="0" kern="1200" dirty="0">
                <a:solidFill>
                  <a:schemeClr val="tx1"/>
                </a:solidFill>
                <a:effectLst/>
                <a:latin typeface="+mn-lt"/>
                <a:ea typeface="+mn-ea"/>
                <a:cs typeface="+mn-cs"/>
              </a:rPr>
              <a:t>Sleeps three (two adults and one child)</a:t>
            </a:r>
          </a:p>
          <a:p>
            <a:pPr fontAlgn="base"/>
            <a:endParaRPr lang="en-US" sz="1200" b="0" i="0" kern="1200" dirty="0">
              <a:solidFill>
                <a:schemeClr val="tx1"/>
              </a:solidFill>
              <a:effectLst/>
              <a:latin typeface="+mn-lt"/>
              <a:ea typeface="+mn-ea"/>
              <a:cs typeface="+mn-cs"/>
            </a:endParaRPr>
          </a:p>
          <a:p>
            <a:pPr fontAlgn="base"/>
            <a:r>
              <a:rPr lang="en-US" sz="1200" b="0" i="0" kern="1200" cap="all" dirty="0">
                <a:solidFill>
                  <a:schemeClr val="tx1"/>
                </a:solidFill>
                <a:effectLst/>
                <a:latin typeface="+mn-lt"/>
                <a:ea typeface="+mn-ea"/>
                <a:cs typeface="+mn-cs"/>
              </a:rPr>
              <a:t>BED</a:t>
            </a:r>
          </a:p>
          <a:p>
            <a:pPr fontAlgn="base"/>
            <a:r>
              <a:rPr lang="en-US" sz="1200" b="0" i="0" kern="1200" dirty="0">
                <a:solidFill>
                  <a:schemeClr val="tx1"/>
                </a:solidFill>
                <a:effectLst/>
                <a:latin typeface="+mn-lt"/>
                <a:ea typeface="+mn-ea"/>
                <a:cs typeface="+mn-cs"/>
              </a:rPr>
              <a:t>King or Twin beds available. Please state your preference while booking.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Child’s bed or crib available on request.</a:t>
            </a:r>
          </a:p>
          <a:p>
            <a:pPr fontAlgn="base"/>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Pool depth 1.7m</a:t>
            </a:r>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4</a:t>
            </a:fld>
            <a:endParaRPr lang="en-MV"/>
          </a:p>
        </p:txBody>
      </p:sp>
    </p:spTree>
    <p:extLst>
      <p:ext uri="{BB962C8B-B14F-4D97-AF65-F5344CB8AC3E}">
        <p14:creationId xmlns:p14="http://schemas.microsoft.com/office/powerpoint/2010/main" val="280037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4665D"/>
                </a:solidFill>
              </a:rPr>
              <a:t>ONE BEDROOM WATER POOL VILLA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4665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Floor-to-ceiling panoramic glazing slides back to open up these one-bedroom villas sitting out over the turquoise ocean at one with our resident marine life. The private deck’s horizon views are interrupted by nothing other than the gentle ripples of the lagoon. Inside this private water villa in Maldives, bedroom, bathroom and lounge are honed from natural materials that live in absolute harmony with our remarkable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One-bedroom villas that seem to float over the water with a spacious outdoor deck and private 6.2m pool.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fontAlgn="base"/>
            <a:r>
              <a:rPr lang="en-US" sz="1200" b="0" i="0" kern="1200" cap="all" dirty="0">
                <a:solidFill>
                  <a:schemeClr val="tx1"/>
                </a:solidFill>
                <a:effectLst/>
                <a:latin typeface="+mn-lt"/>
                <a:ea typeface="+mn-ea"/>
                <a:cs typeface="+mn-cs"/>
              </a:rPr>
              <a:t>OCCUPANCY</a:t>
            </a:r>
          </a:p>
          <a:p>
            <a:pPr fontAlgn="base"/>
            <a:r>
              <a:rPr lang="en-US" sz="1200" b="0" i="0" kern="1200" dirty="0">
                <a:solidFill>
                  <a:schemeClr val="tx1"/>
                </a:solidFill>
                <a:effectLst/>
                <a:latin typeface="+mn-lt"/>
                <a:ea typeface="+mn-ea"/>
                <a:cs typeface="+mn-cs"/>
              </a:rPr>
              <a:t>Sleeps three (two adults and one child)</a:t>
            </a:r>
          </a:p>
          <a:p>
            <a:pPr fontAlgn="base"/>
            <a:endParaRPr lang="en-US" sz="1200" b="0" i="0" kern="1200" dirty="0">
              <a:solidFill>
                <a:schemeClr val="tx1"/>
              </a:solidFill>
              <a:effectLst/>
              <a:latin typeface="+mn-lt"/>
              <a:ea typeface="+mn-ea"/>
              <a:cs typeface="+mn-cs"/>
            </a:endParaRPr>
          </a:p>
          <a:p>
            <a:pPr fontAlgn="base"/>
            <a:r>
              <a:rPr lang="en-US" sz="1200" b="0" i="0" kern="1200" cap="all" dirty="0">
                <a:solidFill>
                  <a:schemeClr val="tx1"/>
                </a:solidFill>
                <a:effectLst/>
                <a:latin typeface="+mn-lt"/>
                <a:ea typeface="+mn-ea"/>
                <a:cs typeface="+mn-cs"/>
              </a:rPr>
              <a:t>BED</a:t>
            </a:r>
          </a:p>
          <a:p>
            <a:pPr fontAlgn="base"/>
            <a:r>
              <a:rPr lang="en-US" sz="1200" b="0" i="0" kern="1200" dirty="0">
                <a:solidFill>
                  <a:schemeClr val="tx1"/>
                </a:solidFill>
                <a:effectLst/>
                <a:latin typeface="+mn-lt"/>
                <a:ea typeface="+mn-ea"/>
                <a:cs typeface="+mn-cs"/>
              </a:rPr>
              <a:t>King or Twin beds available. Please state your preference while booking.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Child’s bed or crib available on request.</a:t>
            </a:r>
          </a:p>
          <a:p>
            <a:pPr fontAlgn="base"/>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Pool depth 1.7m</a:t>
            </a:r>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5</a:t>
            </a:fld>
            <a:endParaRPr lang="en-MV"/>
          </a:p>
        </p:txBody>
      </p:sp>
    </p:spTree>
    <p:extLst>
      <p:ext uri="{BB962C8B-B14F-4D97-AF65-F5344CB8AC3E}">
        <p14:creationId xmlns:p14="http://schemas.microsoft.com/office/powerpoint/2010/main" val="105158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4665D"/>
                </a:solidFill>
              </a:rPr>
              <a:t>ONE BEDROOM WATER POOL VILLA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4665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Floor-to-ceiling panoramic glazing slides back to open up these one-bedroom villas sitting out over the turquoise ocean at one with our resident marine life. The private deck’s horizon views are interrupted by nothing other than the gentle ripples of the lagoon. Inside this private water villa in Maldives, bedroom, bathroom and lounge are honed from natural materials that live in absolute harmony with our remarkable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One-bedroom villas that seem to float over the water with a spacious outdoor deck and private 6.2m pool.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fontAlgn="base"/>
            <a:r>
              <a:rPr lang="en-US" sz="1200" b="0" i="0" kern="1200" cap="all" dirty="0">
                <a:solidFill>
                  <a:schemeClr val="tx1"/>
                </a:solidFill>
                <a:effectLst/>
                <a:latin typeface="+mn-lt"/>
                <a:ea typeface="+mn-ea"/>
                <a:cs typeface="+mn-cs"/>
              </a:rPr>
              <a:t>OCCUPANCY</a:t>
            </a:r>
          </a:p>
          <a:p>
            <a:pPr fontAlgn="base"/>
            <a:r>
              <a:rPr lang="en-US" sz="1200" b="0" i="0" kern="1200" dirty="0">
                <a:solidFill>
                  <a:schemeClr val="tx1"/>
                </a:solidFill>
                <a:effectLst/>
                <a:latin typeface="+mn-lt"/>
                <a:ea typeface="+mn-ea"/>
                <a:cs typeface="+mn-cs"/>
              </a:rPr>
              <a:t>Sleeps three (two adults and one child)</a:t>
            </a:r>
          </a:p>
          <a:p>
            <a:pPr fontAlgn="base"/>
            <a:endParaRPr lang="en-US" sz="1200" b="0" i="0" kern="1200" dirty="0">
              <a:solidFill>
                <a:schemeClr val="tx1"/>
              </a:solidFill>
              <a:effectLst/>
              <a:latin typeface="+mn-lt"/>
              <a:ea typeface="+mn-ea"/>
              <a:cs typeface="+mn-cs"/>
            </a:endParaRPr>
          </a:p>
          <a:p>
            <a:pPr fontAlgn="base"/>
            <a:r>
              <a:rPr lang="en-US" sz="1200" b="0" i="0" kern="1200" cap="all" dirty="0">
                <a:solidFill>
                  <a:schemeClr val="tx1"/>
                </a:solidFill>
                <a:effectLst/>
                <a:latin typeface="+mn-lt"/>
                <a:ea typeface="+mn-ea"/>
                <a:cs typeface="+mn-cs"/>
              </a:rPr>
              <a:t>BED</a:t>
            </a:r>
          </a:p>
          <a:p>
            <a:pPr fontAlgn="base"/>
            <a:r>
              <a:rPr lang="en-US" sz="1200" b="0" i="0" kern="1200" dirty="0">
                <a:solidFill>
                  <a:schemeClr val="tx1"/>
                </a:solidFill>
                <a:effectLst/>
                <a:latin typeface="+mn-lt"/>
                <a:ea typeface="+mn-ea"/>
                <a:cs typeface="+mn-cs"/>
              </a:rPr>
              <a:t>King or Twin beds available. Please state your preference while booking.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Child’s bed or crib available on request.</a:t>
            </a:r>
          </a:p>
          <a:p>
            <a:pPr fontAlgn="base"/>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Pool depth 1.7m</a:t>
            </a:r>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6</a:t>
            </a:fld>
            <a:endParaRPr lang="en-MV"/>
          </a:p>
        </p:txBody>
      </p:sp>
    </p:spTree>
    <p:extLst>
      <p:ext uri="{BB962C8B-B14F-4D97-AF65-F5344CB8AC3E}">
        <p14:creationId xmlns:p14="http://schemas.microsoft.com/office/powerpoint/2010/main" val="2919201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03435"/>
                </a:solidFill>
                <a:effectLst/>
                <a:latin typeface="gill-sans-nova"/>
              </a:rPr>
              <a:t>Consisting of 7 villas total, The Beach Collection affords the freedom of what feels like a private island.</a:t>
            </a:r>
            <a:endParaRPr lang="en-GB" dirty="0"/>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7</a:t>
            </a:fld>
            <a:endParaRPr lang="en-MV"/>
          </a:p>
        </p:txBody>
      </p:sp>
    </p:spTree>
    <p:extLst>
      <p:ext uri="{BB962C8B-B14F-4D97-AF65-F5344CB8AC3E}">
        <p14:creationId xmlns:p14="http://schemas.microsoft.com/office/powerpoint/2010/main" val="1666186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03435"/>
                </a:solidFill>
                <a:effectLst/>
                <a:latin typeface="gill-sans-nova"/>
              </a:rPr>
              <a:t>Luxuriously spread over two </a:t>
            </a:r>
            <a:r>
              <a:rPr lang="en-US" b="0" i="0" dirty="0" err="1">
                <a:solidFill>
                  <a:srgbClr val="303435"/>
                </a:solidFill>
                <a:effectLst/>
                <a:latin typeface="gill-sans-nova"/>
              </a:rPr>
              <a:t>storeys</a:t>
            </a:r>
            <a:r>
              <a:rPr lang="en-US" b="0" i="0" dirty="0">
                <a:solidFill>
                  <a:srgbClr val="303435"/>
                </a:solidFill>
                <a:effectLst/>
                <a:latin typeface="gill-sans-nova"/>
              </a:rPr>
              <a:t>, our three-bedroom Beach House is the very definition of contemporary living as envisioned by award-winning Brazilian architect Marcio Kogan. Reclaim your day with stretches of room for wellness activities; or indulge in the very best of our culinary finesse with a spacious bar and kitchen to host as your own. All within a private, </a:t>
            </a:r>
            <a:r>
              <a:rPr lang="en-US" b="0" i="0" dirty="0" err="1">
                <a:solidFill>
                  <a:srgbClr val="303435"/>
                </a:solidFill>
                <a:effectLst/>
                <a:latin typeface="gill-sans-nova"/>
              </a:rPr>
              <a:t>cosy</a:t>
            </a:r>
            <a:r>
              <a:rPr lang="en-US" b="0" i="0" dirty="0">
                <a:solidFill>
                  <a:srgbClr val="303435"/>
                </a:solidFill>
                <a:effectLst/>
                <a:latin typeface="gill-sans-nova"/>
              </a:rPr>
              <a:t> enclave that is a mere stone’s throw from all that makes Patina special.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03435"/>
              </a:solidFill>
              <a:effectLst/>
              <a:latin typeface="gill-sans-nova"/>
            </a:endParaRPr>
          </a:p>
          <a:p>
            <a:pPr fontAlgn="base"/>
            <a:r>
              <a:rPr lang="en-US" sz="1200" b="0" i="0" kern="1200" dirty="0">
                <a:solidFill>
                  <a:schemeClr val="tx1"/>
                </a:solidFill>
                <a:effectLst/>
                <a:latin typeface="+mn-lt"/>
                <a:ea typeface="+mn-ea"/>
                <a:cs typeface="+mn-cs"/>
              </a:rPr>
              <a:t>Two-</a:t>
            </a:r>
            <a:r>
              <a:rPr lang="en-US" sz="1200" b="0" i="0" kern="1200" dirty="0" err="1">
                <a:solidFill>
                  <a:schemeClr val="tx1"/>
                </a:solidFill>
                <a:effectLst/>
                <a:latin typeface="+mn-lt"/>
                <a:ea typeface="+mn-ea"/>
                <a:cs typeface="+mn-cs"/>
              </a:rPr>
              <a:t>storey</a:t>
            </a:r>
            <a:r>
              <a:rPr lang="en-US" sz="1200" b="0" i="0" kern="1200" dirty="0">
                <a:solidFill>
                  <a:schemeClr val="tx1"/>
                </a:solidFill>
                <a:effectLst/>
                <a:latin typeface="+mn-lt"/>
                <a:ea typeface="+mn-ea"/>
                <a:cs typeface="+mn-cs"/>
              </a:rPr>
              <a:t>, three-bedroom Beach House set within the lush green of an enormous tropical garden, 21-meter outdoor pool complete with deckchairs.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Ground floor houses an open-concept bar and dining space. The second floor features a large outdoor dining deck.</a:t>
            </a:r>
          </a:p>
          <a:p>
            <a:pPr fontAlgn="base"/>
            <a:r>
              <a:rPr lang="en-US" sz="1200" b="0" i="0" kern="1200" dirty="0">
                <a:solidFill>
                  <a:schemeClr val="tx1"/>
                </a:solidFill>
                <a:effectLst/>
                <a:latin typeface="+mn-lt"/>
                <a:ea typeface="+mn-ea"/>
                <a:cs typeface="+mn-cs"/>
              </a:rPr>
              <a:t>Outdoor campfire space with expansive covered entertainment area</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Triple glazed floor-to-ceiling windows to </a:t>
            </a:r>
            <a:r>
              <a:rPr lang="en-US" sz="1200" b="0" i="0" kern="1200" dirty="0" err="1">
                <a:solidFill>
                  <a:schemeClr val="tx1"/>
                </a:solidFill>
                <a:effectLst/>
                <a:latin typeface="+mn-lt"/>
                <a:ea typeface="+mn-ea"/>
                <a:cs typeface="+mn-cs"/>
              </a:rPr>
              <a:t>minimise</a:t>
            </a:r>
            <a:r>
              <a:rPr lang="en-US" sz="1200" b="0" i="0" kern="1200" dirty="0">
                <a:solidFill>
                  <a:schemeClr val="tx1"/>
                </a:solidFill>
                <a:effectLst/>
                <a:latin typeface="+mn-lt"/>
                <a:ea typeface="+mn-ea"/>
                <a:cs typeface="+mn-cs"/>
              </a:rPr>
              <a:t> noise and increase privacy</a:t>
            </a:r>
          </a:p>
          <a:p>
            <a:pPr fontAlgn="base"/>
            <a:r>
              <a:rPr lang="en-US" sz="1200" b="0" i="0" kern="1200" dirty="0">
                <a:solidFill>
                  <a:schemeClr val="tx1"/>
                </a:solidFill>
                <a:effectLst/>
                <a:latin typeface="+mn-lt"/>
                <a:ea typeface="+mn-ea"/>
                <a:cs typeface="+mn-cs"/>
              </a:rPr>
              <a:t>Custom design furniture by MK27 and Norm Architects</a:t>
            </a:r>
          </a:p>
          <a:p>
            <a:pPr fontAlgn="base"/>
            <a:endParaRPr lang="en-US" sz="1200" b="0" i="0" kern="1200" dirty="0">
              <a:solidFill>
                <a:schemeClr val="tx1"/>
              </a:solidFill>
              <a:effectLst/>
              <a:latin typeface="+mn-lt"/>
              <a:ea typeface="+mn-ea"/>
              <a:cs typeface="+mn-cs"/>
            </a:endParaRPr>
          </a:p>
          <a:p>
            <a:pPr fontAlgn="base"/>
            <a:r>
              <a:rPr lang="en-US" sz="1200" b="0" i="0" kern="1200" cap="all" dirty="0">
                <a:solidFill>
                  <a:schemeClr val="tx1"/>
                </a:solidFill>
                <a:effectLst/>
                <a:latin typeface="+mn-lt"/>
                <a:ea typeface="+mn-ea"/>
                <a:cs typeface="+mn-cs"/>
              </a:rPr>
              <a:t>OCCUPANCY</a:t>
            </a:r>
          </a:p>
          <a:p>
            <a:pPr fontAlgn="base"/>
            <a:r>
              <a:rPr lang="en-US" sz="1200" b="0" i="0" kern="1200" dirty="0">
                <a:solidFill>
                  <a:schemeClr val="tx1"/>
                </a:solidFill>
                <a:effectLst/>
                <a:latin typeface="+mn-lt"/>
                <a:ea typeface="+mn-ea"/>
                <a:cs typeface="+mn-cs"/>
              </a:rPr>
              <a:t>Sleeps nine (six adults and three children)</a:t>
            </a:r>
          </a:p>
          <a:p>
            <a:pPr fontAlgn="base"/>
            <a:endParaRPr lang="en-US" sz="1200" b="0" i="0" kern="1200" dirty="0">
              <a:solidFill>
                <a:schemeClr val="tx1"/>
              </a:solidFill>
              <a:effectLst/>
              <a:latin typeface="+mn-lt"/>
              <a:ea typeface="+mn-ea"/>
              <a:cs typeface="+mn-cs"/>
            </a:endParaRPr>
          </a:p>
          <a:p>
            <a:pPr fontAlgn="base"/>
            <a:r>
              <a:rPr lang="en-US" sz="1200" b="0" i="0" kern="1200" cap="all" dirty="0">
                <a:solidFill>
                  <a:schemeClr val="tx1"/>
                </a:solidFill>
                <a:effectLst/>
                <a:latin typeface="+mn-lt"/>
                <a:ea typeface="+mn-ea"/>
                <a:cs typeface="+mn-cs"/>
              </a:rPr>
              <a:t>BED</a:t>
            </a:r>
          </a:p>
          <a:p>
            <a:pPr fontAlgn="base"/>
            <a:r>
              <a:rPr lang="en-US" sz="1200" b="0" i="0" kern="1200" dirty="0">
                <a:solidFill>
                  <a:schemeClr val="tx1"/>
                </a:solidFill>
                <a:effectLst/>
                <a:latin typeface="+mn-lt"/>
                <a:ea typeface="+mn-ea"/>
                <a:cs typeface="+mn-cs"/>
              </a:rPr>
              <a:t>One King bed + One Queen bed + Two Single beds + Three Kid’s beds or cots available on request</a:t>
            </a:r>
          </a:p>
          <a:p>
            <a:pPr fontAlgn="base"/>
            <a:endParaRPr lang="en-US" sz="1200" b="0" i="0" kern="1200" dirty="0">
              <a:solidFill>
                <a:schemeClr val="tx1"/>
              </a:solidFill>
              <a:effectLst/>
              <a:latin typeface="+mn-lt"/>
              <a:ea typeface="+mn-ea"/>
              <a:cs typeface="+mn-cs"/>
            </a:endParaRPr>
          </a:p>
          <a:p>
            <a:pPr fontAlgn="base"/>
            <a:r>
              <a:rPr lang="en-US" sz="1200" b="0" i="0" kern="1200" cap="all" dirty="0">
                <a:solidFill>
                  <a:schemeClr val="tx1"/>
                </a:solidFill>
                <a:effectLst/>
                <a:latin typeface="+mn-lt"/>
                <a:ea typeface="+mn-ea"/>
                <a:cs typeface="+mn-cs"/>
              </a:rPr>
              <a:t>VIEW</a:t>
            </a:r>
          </a:p>
          <a:p>
            <a:pPr fontAlgn="base"/>
            <a:r>
              <a:rPr lang="en-US" sz="1200" b="0" i="0" kern="1200" dirty="0">
                <a:solidFill>
                  <a:schemeClr val="tx1"/>
                </a:solidFill>
                <a:effectLst/>
                <a:latin typeface="+mn-lt"/>
                <a:ea typeface="+mn-ea"/>
                <a:cs typeface="+mn-cs"/>
              </a:rPr>
              <a:t>Garden, beach and ocean views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Roof terrace</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8</a:t>
            </a:fld>
            <a:endParaRPr lang="en-MV"/>
          </a:p>
        </p:txBody>
      </p:sp>
    </p:spTree>
    <p:extLst>
      <p:ext uri="{BB962C8B-B14F-4D97-AF65-F5344CB8AC3E}">
        <p14:creationId xmlns:p14="http://schemas.microsoft.com/office/powerpoint/2010/main" val="24058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03435"/>
                </a:solidFill>
                <a:effectLst/>
                <a:latin typeface="gill-sans-nova"/>
              </a:rPr>
              <a:t>Multiple gathering and entertainment spaces gives The Beach House a dual essence, a private sanctuary as well as a communal space.</a:t>
            </a:r>
            <a:endParaRPr lang="en-US" dirty="0"/>
          </a:p>
          <a:p>
            <a:endParaRPr lang="en-MV" dirty="0"/>
          </a:p>
        </p:txBody>
      </p:sp>
      <p:sp>
        <p:nvSpPr>
          <p:cNvPr id="4" name="Slide Number Placeholder 3"/>
          <p:cNvSpPr>
            <a:spLocks noGrp="1"/>
          </p:cNvSpPr>
          <p:nvPr>
            <p:ph type="sldNum" sz="quarter" idx="5"/>
          </p:nvPr>
        </p:nvSpPr>
        <p:spPr/>
        <p:txBody>
          <a:bodyPr/>
          <a:lstStyle/>
          <a:p>
            <a:fld id="{1D2B2BCB-A0D6-0D45-91DB-13204CC92BE6}" type="slidenum">
              <a:rPr lang="en-MV" smtClean="0"/>
              <a:t>9</a:t>
            </a:fld>
            <a:endParaRPr lang="en-MV"/>
          </a:p>
        </p:txBody>
      </p:sp>
    </p:spTree>
    <p:extLst>
      <p:ext uri="{BB962C8B-B14F-4D97-AF65-F5344CB8AC3E}">
        <p14:creationId xmlns:p14="http://schemas.microsoft.com/office/powerpoint/2010/main" val="3552802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89B7-C0DB-CA1F-7133-27E3B60A9B9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MV"/>
          </a:p>
        </p:txBody>
      </p:sp>
      <p:sp>
        <p:nvSpPr>
          <p:cNvPr id="3" name="Subtitle 2">
            <a:extLst>
              <a:ext uri="{FF2B5EF4-FFF2-40B4-BE49-F238E27FC236}">
                <a16:creationId xmlns:a16="http://schemas.microsoft.com/office/drawing/2014/main" id="{1AE2A424-3495-390F-A3BB-D0CA2EC7F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MV"/>
          </a:p>
        </p:txBody>
      </p:sp>
      <p:sp>
        <p:nvSpPr>
          <p:cNvPr id="4" name="Date Placeholder 3">
            <a:extLst>
              <a:ext uri="{FF2B5EF4-FFF2-40B4-BE49-F238E27FC236}">
                <a16:creationId xmlns:a16="http://schemas.microsoft.com/office/drawing/2014/main" id="{518147B2-7CD4-8157-C8BC-A2F16E79C87E}"/>
              </a:ext>
            </a:extLst>
          </p:cNvPr>
          <p:cNvSpPr>
            <a:spLocks noGrp="1"/>
          </p:cNvSpPr>
          <p:nvPr>
            <p:ph type="dt" sz="half" idx="10"/>
          </p:nvPr>
        </p:nvSpPr>
        <p:spPr/>
        <p:txBody>
          <a:bodyPr/>
          <a:lstStyle/>
          <a:p>
            <a:fld id="{F4849E63-B60D-394B-8E18-BB028C30BB71}" type="datetimeFigureOut">
              <a:rPr lang="en-MV" smtClean="0"/>
              <a:t>05/30/2024</a:t>
            </a:fld>
            <a:endParaRPr lang="en-MV"/>
          </a:p>
        </p:txBody>
      </p:sp>
      <p:sp>
        <p:nvSpPr>
          <p:cNvPr id="5" name="Footer Placeholder 4">
            <a:extLst>
              <a:ext uri="{FF2B5EF4-FFF2-40B4-BE49-F238E27FC236}">
                <a16:creationId xmlns:a16="http://schemas.microsoft.com/office/drawing/2014/main" id="{7F163CA7-610A-183F-8BDE-C2FDF020CFED}"/>
              </a:ext>
            </a:extLst>
          </p:cNvPr>
          <p:cNvSpPr>
            <a:spLocks noGrp="1"/>
          </p:cNvSpPr>
          <p:nvPr>
            <p:ph type="ftr" sz="quarter" idx="11"/>
          </p:nvPr>
        </p:nvSpPr>
        <p:spPr/>
        <p:txBody>
          <a:bodyPr/>
          <a:lstStyle/>
          <a:p>
            <a:endParaRPr lang="en-MV"/>
          </a:p>
        </p:txBody>
      </p:sp>
      <p:sp>
        <p:nvSpPr>
          <p:cNvPr id="6" name="Slide Number Placeholder 5">
            <a:extLst>
              <a:ext uri="{FF2B5EF4-FFF2-40B4-BE49-F238E27FC236}">
                <a16:creationId xmlns:a16="http://schemas.microsoft.com/office/drawing/2014/main" id="{E63576EF-9973-7FF0-832D-D7C3653F3D57}"/>
              </a:ext>
            </a:extLst>
          </p:cNvPr>
          <p:cNvSpPr>
            <a:spLocks noGrp="1"/>
          </p:cNvSpPr>
          <p:nvPr>
            <p:ph type="sldNum" sz="quarter" idx="12"/>
          </p:nvPr>
        </p:nvSpPr>
        <p:spPr/>
        <p:txBody>
          <a:bodyPr/>
          <a:lstStyle/>
          <a:p>
            <a:fld id="{D26D6F8E-F404-8A45-9826-1FC0AE79F52D}" type="slidenum">
              <a:rPr lang="en-MV" smtClean="0"/>
              <a:t>‹#›</a:t>
            </a:fld>
            <a:endParaRPr lang="en-MV"/>
          </a:p>
        </p:txBody>
      </p:sp>
    </p:spTree>
    <p:extLst>
      <p:ext uri="{BB962C8B-B14F-4D97-AF65-F5344CB8AC3E}">
        <p14:creationId xmlns:p14="http://schemas.microsoft.com/office/powerpoint/2010/main" val="316814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89258-9E9F-6D68-FB44-09A4EB661CD9}"/>
              </a:ext>
            </a:extLst>
          </p:cNvPr>
          <p:cNvSpPr>
            <a:spLocks noGrp="1"/>
          </p:cNvSpPr>
          <p:nvPr>
            <p:ph type="title"/>
          </p:nvPr>
        </p:nvSpPr>
        <p:spPr/>
        <p:txBody>
          <a:bodyPr/>
          <a:lstStyle/>
          <a:p>
            <a:r>
              <a:rPr lang="en-GB"/>
              <a:t>Click to edit Master title style</a:t>
            </a:r>
            <a:endParaRPr lang="en-MV"/>
          </a:p>
        </p:txBody>
      </p:sp>
      <p:sp>
        <p:nvSpPr>
          <p:cNvPr id="3" name="Vertical Text Placeholder 2">
            <a:extLst>
              <a:ext uri="{FF2B5EF4-FFF2-40B4-BE49-F238E27FC236}">
                <a16:creationId xmlns:a16="http://schemas.microsoft.com/office/drawing/2014/main" id="{0AF8D9BC-0D52-F763-60FE-C92906C717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V"/>
          </a:p>
        </p:txBody>
      </p:sp>
      <p:sp>
        <p:nvSpPr>
          <p:cNvPr id="4" name="Date Placeholder 3">
            <a:extLst>
              <a:ext uri="{FF2B5EF4-FFF2-40B4-BE49-F238E27FC236}">
                <a16:creationId xmlns:a16="http://schemas.microsoft.com/office/drawing/2014/main" id="{31DCB3D1-958C-4F49-1BF1-4C45F62B4238}"/>
              </a:ext>
            </a:extLst>
          </p:cNvPr>
          <p:cNvSpPr>
            <a:spLocks noGrp="1"/>
          </p:cNvSpPr>
          <p:nvPr>
            <p:ph type="dt" sz="half" idx="10"/>
          </p:nvPr>
        </p:nvSpPr>
        <p:spPr/>
        <p:txBody>
          <a:bodyPr/>
          <a:lstStyle/>
          <a:p>
            <a:fld id="{F4849E63-B60D-394B-8E18-BB028C30BB71}" type="datetimeFigureOut">
              <a:rPr lang="en-MV" smtClean="0"/>
              <a:t>05/30/2024</a:t>
            </a:fld>
            <a:endParaRPr lang="en-MV"/>
          </a:p>
        </p:txBody>
      </p:sp>
      <p:sp>
        <p:nvSpPr>
          <p:cNvPr id="5" name="Footer Placeholder 4">
            <a:extLst>
              <a:ext uri="{FF2B5EF4-FFF2-40B4-BE49-F238E27FC236}">
                <a16:creationId xmlns:a16="http://schemas.microsoft.com/office/drawing/2014/main" id="{750DD2E0-1ACF-CF01-63FF-E660CD502F38}"/>
              </a:ext>
            </a:extLst>
          </p:cNvPr>
          <p:cNvSpPr>
            <a:spLocks noGrp="1"/>
          </p:cNvSpPr>
          <p:nvPr>
            <p:ph type="ftr" sz="quarter" idx="11"/>
          </p:nvPr>
        </p:nvSpPr>
        <p:spPr/>
        <p:txBody>
          <a:bodyPr/>
          <a:lstStyle/>
          <a:p>
            <a:endParaRPr lang="en-MV"/>
          </a:p>
        </p:txBody>
      </p:sp>
      <p:sp>
        <p:nvSpPr>
          <p:cNvPr id="6" name="Slide Number Placeholder 5">
            <a:extLst>
              <a:ext uri="{FF2B5EF4-FFF2-40B4-BE49-F238E27FC236}">
                <a16:creationId xmlns:a16="http://schemas.microsoft.com/office/drawing/2014/main" id="{9D37ADA1-5D43-0047-5C74-264D92D02060}"/>
              </a:ext>
            </a:extLst>
          </p:cNvPr>
          <p:cNvSpPr>
            <a:spLocks noGrp="1"/>
          </p:cNvSpPr>
          <p:nvPr>
            <p:ph type="sldNum" sz="quarter" idx="12"/>
          </p:nvPr>
        </p:nvSpPr>
        <p:spPr/>
        <p:txBody>
          <a:bodyPr/>
          <a:lstStyle/>
          <a:p>
            <a:fld id="{D26D6F8E-F404-8A45-9826-1FC0AE79F52D}" type="slidenum">
              <a:rPr lang="en-MV" smtClean="0"/>
              <a:t>‹#›</a:t>
            </a:fld>
            <a:endParaRPr lang="en-MV"/>
          </a:p>
        </p:txBody>
      </p:sp>
    </p:spTree>
    <p:extLst>
      <p:ext uri="{BB962C8B-B14F-4D97-AF65-F5344CB8AC3E}">
        <p14:creationId xmlns:p14="http://schemas.microsoft.com/office/powerpoint/2010/main" val="107864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DE30C5-BC56-EF22-4336-A61C2B1692E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MV"/>
          </a:p>
        </p:txBody>
      </p:sp>
      <p:sp>
        <p:nvSpPr>
          <p:cNvPr id="3" name="Vertical Text Placeholder 2">
            <a:extLst>
              <a:ext uri="{FF2B5EF4-FFF2-40B4-BE49-F238E27FC236}">
                <a16:creationId xmlns:a16="http://schemas.microsoft.com/office/drawing/2014/main" id="{DE220C38-58A1-35FD-5C22-1BE0FA0F8D0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V"/>
          </a:p>
        </p:txBody>
      </p:sp>
      <p:sp>
        <p:nvSpPr>
          <p:cNvPr id="4" name="Date Placeholder 3">
            <a:extLst>
              <a:ext uri="{FF2B5EF4-FFF2-40B4-BE49-F238E27FC236}">
                <a16:creationId xmlns:a16="http://schemas.microsoft.com/office/drawing/2014/main" id="{7A55DF27-DE89-CFAC-8E3B-49608EC3BE6C}"/>
              </a:ext>
            </a:extLst>
          </p:cNvPr>
          <p:cNvSpPr>
            <a:spLocks noGrp="1"/>
          </p:cNvSpPr>
          <p:nvPr>
            <p:ph type="dt" sz="half" idx="10"/>
          </p:nvPr>
        </p:nvSpPr>
        <p:spPr/>
        <p:txBody>
          <a:bodyPr/>
          <a:lstStyle/>
          <a:p>
            <a:fld id="{F4849E63-B60D-394B-8E18-BB028C30BB71}" type="datetimeFigureOut">
              <a:rPr lang="en-MV" smtClean="0"/>
              <a:t>05/30/2024</a:t>
            </a:fld>
            <a:endParaRPr lang="en-MV"/>
          </a:p>
        </p:txBody>
      </p:sp>
      <p:sp>
        <p:nvSpPr>
          <p:cNvPr id="5" name="Footer Placeholder 4">
            <a:extLst>
              <a:ext uri="{FF2B5EF4-FFF2-40B4-BE49-F238E27FC236}">
                <a16:creationId xmlns:a16="http://schemas.microsoft.com/office/drawing/2014/main" id="{40D85F57-D692-1897-A085-81C39F6EEA70}"/>
              </a:ext>
            </a:extLst>
          </p:cNvPr>
          <p:cNvSpPr>
            <a:spLocks noGrp="1"/>
          </p:cNvSpPr>
          <p:nvPr>
            <p:ph type="ftr" sz="quarter" idx="11"/>
          </p:nvPr>
        </p:nvSpPr>
        <p:spPr/>
        <p:txBody>
          <a:bodyPr/>
          <a:lstStyle/>
          <a:p>
            <a:endParaRPr lang="en-MV"/>
          </a:p>
        </p:txBody>
      </p:sp>
      <p:sp>
        <p:nvSpPr>
          <p:cNvPr id="6" name="Slide Number Placeholder 5">
            <a:extLst>
              <a:ext uri="{FF2B5EF4-FFF2-40B4-BE49-F238E27FC236}">
                <a16:creationId xmlns:a16="http://schemas.microsoft.com/office/drawing/2014/main" id="{A4B1E99C-D718-BB85-142F-6BF7F3FD14D2}"/>
              </a:ext>
            </a:extLst>
          </p:cNvPr>
          <p:cNvSpPr>
            <a:spLocks noGrp="1"/>
          </p:cNvSpPr>
          <p:nvPr>
            <p:ph type="sldNum" sz="quarter" idx="12"/>
          </p:nvPr>
        </p:nvSpPr>
        <p:spPr/>
        <p:txBody>
          <a:bodyPr/>
          <a:lstStyle/>
          <a:p>
            <a:fld id="{D26D6F8E-F404-8A45-9826-1FC0AE79F52D}" type="slidenum">
              <a:rPr lang="en-MV" smtClean="0"/>
              <a:t>‹#›</a:t>
            </a:fld>
            <a:endParaRPr lang="en-MV"/>
          </a:p>
        </p:txBody>
      </p:sp>
    </p:spTree>
    <p:extLst>
      <p:ext uri="{BB962C8B-B14F-4D97-AF65-F5344CB8AC3E}">
        <p14:creationId xmlns:p14="http://schemas.microsoft.com/office/powerpoint/2010/main" val="3435562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092A-5E3A-3E5D-64CE-764A44F66D38}"/>
              </a:ext>
            </a:extLst>
          </p:cNvPr>
          <p:cNvSpPr>
            <a:spLocks noGrp="1"/>
          </p:cNvSpPr>
          <p:nvPr>
            <p:ph type="title"/>
          </p:nvPr>
        </p:nvSpPr>
        <p:spPr/>
        <p:txBody>
          <a:bodyPr/>
          <a:lstStyle/>
          <a:p>
            <a:r>
              <a:rPr lang="en-GB"/>
              <a:t>Click to edit Master title style</a:t>
            </a:r>
            <a:endParaRPr lang="en-MV"/>
          </a:p>
        </p:txBody>
      </p:sp>
      <p:sp>
        <p:nvSpPr>
          <p:cNvPr id="3" name="Content Placeholder 2">
            <a:extLst>
              <a:ext uri="{FF2B5EF4-FFF2-40B4-BE49-F238E27FC236}">
                <a16:creationId xmlns:a16="http://schemas.microsoft.com/office/drawing/2014/main" id="{019A3D83-0658-25FF-322C-341561ED5B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V"/>
          </a:p>
        </p:txBody>
      </p:sp>
      <p:sp>
        <p:nvSpPr>
          <p:cNvPr id="4" name="Date Placeholder 3">
            <a:extLst>
              <a:ext uri="{FF2B5EF4-FFF2-40B4-BE49-F238E27FC236}">
                <a16:creationId xmlns:a16="http://schemas.microsoft.com/office/drawing/2014/main" id="{1BCED5B4-6784-85AA-86B2-0651B6B93582}"/>
              </a:ext>
            </a:extLst>
          </p:cNvPr>
          <p:cNvSpPr>
            <a:spLocks noGrp="1"/>
          </p:cNvSpPr>
          <p:nvPr>
            <p:ph type="dt" sz="half" idx="10"/>
          </p:nvPr>
        </p:nvSpPr>
        <p:spPr/>
        <p:txBody>
          <a:bodyPr/>
          <a:lstStyle/>
          <a:p>
            <a:fld id="{F4849E63-B60D-394B-8E18-BB028C30BB71}" type="datetimeFigureOut">
              <a:rPr lang="en-MV" smtClean="0"/>
              <a:t>05/30/2024</a:t>
            </a:fld>
            <a:endParaRPr lang="en-MV"/>
          </a:p>
        </p:txBody>
      </p:sp>
      <p:sp>
        <p:nvSpPr>
          <p:cNvPr id="5" name="Footer Placeholder 4">
            <a:extLst>
              <a:ext uri="{FF2B5EF4-FFF2-40B4-BE49-F238E27FC236}">
                <a16:creationId xmlns:a16="http://schemas.microsoft.com/office/drawing/2014/main" id="{50DA275A-1F39-02DE-7299-1388227EB3B7}"/>
              </a:ext>
            </a:extLst>
          </p:cNvPr>
          <p:cNvSpPr>
            <a:spLocks noGrp="1"/>
          </p:cNvSpPr>
          <p:nvPr>
            <p:ph type="ftr" sz="quarter" idx="11"/>
          </p:nvPr>
        </p:nvSpPr>
        <p:spPr/>
        <p:txBody>
          <a:bodyPr/>
          <a:lstStyle/>
          <a:p>
            <a:endParaRPr lang="en-MV"/>
          </a:p>
        </p:txBody>
      </p:sp>
      <p:sp>
        <p:nvSpPr>
          <p:cNvPr id="6" name="Slide Number Placeholder 5">
            <a:extLst>
              <a:ext uri="{FF2B5EF4-FFF2-40B4-BE49-F238E27FC236}">
                <a16:creationId xmlns:a16="http://schemas.microsoft.com/office/drawing/2014/main" id="{6C24A633-4D2F-DCE9-2B44-521FA46D9D02}"/>
              </a:ext>
            </a:extLst>
          </p:cNvPr>
          <p:cNvSpPr>
            <a:spLocks noGrp="1"/>
          </p:cNvSpPr>
          <p:nvPr>
            <p:ph type="sldNum" sz="quarter" idx="12"/>
          </p:nvPr>
        </p:nvSpPr>
        <p:spPr/>
        <p:txBody>
          <a:bodyPr/>
          <a:lstStyle/>
          <a:p>
            <a:fld id="{D26D6F8E-F404-8A45-9826-1FC0AE79F52D}" type="slidenum">
              <a:rPr lang="en-MV" smtClean="0"/>
              <a:t>‹#›</a:t>
            </a:fld>
            <a:endParaRPr lang="en-MV"/>
          </a:p>
        </p:txBody>
      </p:sp>
    </p:spTree>
    <p:extLst>
      <p:ext uri="{BB962C8B-B14F-4D97-AF65-F5344CB8AC3E}">
        <p14:creationId xmlns:p14="http://schemas.microsoft.com/office/powerpoint/2010/main" val="615794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66A5-629E-1446-A15F-088F8672CED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MV"/>
          </a:p>
        </p:txBody>
      </p:sp>
      <p:sp>
        <p:nvSpPr>
          <p:cNvPr id="3" name="Text Placeholder 2">
            <a:extLst>
              <a:ext uri="{FF2B5EF4-FFF2-40B4-BE49-F238E27FC236}">
                <a16:creationId xmlns:a16="http://schemas.microsoft.com/office/drawing/2014/main" id="{08FFEA39-47F6-F988-D671-C1F3AB113D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0599DFC-D9F0-E6F9-7FBF-6166FC1895A4}"/>
              </a:ext>
            </a:extLst>
          </p:cNvPr>
          <p:cNvSpPr>
            <a:spLocks noGrp="1"/>
          </p:cNvSpPr>
          <p:nvPr>
            <p:ph type="dt" sz="half" idx="10"/>
          </p:nvPr>
        </p:nvSpPr>
        <p:spPr/>
        <p:txBody>
          <a:bodyPr/>
          <a:lstStyle/>
          <a:p>
            <a:fld id="{F4849E63-B60D-394B-8E18-BB028C30BB71}" type="datetimeFigureOut">
              <a:rPr lang="en-MV" smtClean="0"/>
              <a:t>05/30/2024</a:t>
            </a:fld>
            <a:endParaRPr lang="en-MV"/>
          </a:p>
        </p:txBody>
      </p:sp>
      <p:sp>
        <p:nvSpPr>
          <p:cNvPr id="5" name="Footer Placeholder 4">
            <a:extLst>
              <a:ext uri="{FF2B5EF4-FFF2-40B4-BE49-F238E27FC236}">
                <a16:creationId xmlns:a16="http://schemas.microsoft.com/office/drawing/2014/main" id="{DF240C2E-FFE0-CF0F-E98E-C94CDA8E3388}"/>
              </a:ext>
            </a:extLst>
          </p:cNvPr>
          <p:cNvSpPr>
            <a:spLocks noGrp="1"/>
          </p:cNvSpPr>
          <p:nvPr>
            <p:ph type="ftr" sz="quarter" idx="11"/>
          </p:nvPr>
        </p:nvSpPr>
        <p:spPr/>
        <p:txBody>
          <a:bodyPr/>
          <a:lstStyle/>
          <a:p>
            <a:endParaRPr lang="en-MV"/>
          </a:p>
        </p:txBody>
      </p:sp>
      <p:sp>
        <p:nvSpPr>
          <p:cNvPr id="6" name="Slide Number Placeholder 5">
            <a:extLst>
              <a:ext uri="{FF2B5EF4-FFF2-40B4-BE49-F238E27FC236}">
                <a16:creationId xmlns:a16="http://schemas.microsoft.com/office/drawing/2014/main" id="{0553D124-2CBA-E4EE-96E7-E87531E4344D}"/>
              </a:ext>
            </a:extLst>
          </p:cNvPr>
          <p:cNvSpPr>
            <a:spLocks noGrp="1"/>
          </p:cNvSpPr>
          <p:nvPr>
            <p:ph type="sldNum" sz="quarter" idx="12"/>
          </p:nvPr>
        </p:nvSpPr>
        <p:spPr/>
        <p:txBody>
          <a:bodyPr/>
          <a:lstStyle/>
          <a:p>
            <a:fld id="{D26D6F8E-F404-8A45-9826-1FC0AE79F52D}" type="slidenum">
              <a:rPr lang="en-MV" smtClean="0"/>
              <a:t>‹#›</a:t>
            </a:fld>
            <a:endParaRPr lang="en-MV"/>
          </a:p>
        </p:txBody>
      </p:sp>
    </p:spTree>
    <p:extLst>
      <p:ext uri="{BB962C8B-B14F-4D97-AF65-F5344CB8AC3E}">
        <p14:creationId xmlns:p14="http://schemas.microsoft.com/office/powerpoint/2010/main" val="910822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FA64-8E7C-2FC7-2996-232A4EA38B7D}"/>
              </a:ext>
            </a:extLst>
          </p:cNvPr>
          <p:cNvSpPr>
            <a:spLocks noGrp="1"/>
          </p:cNvSpPr>
          <p:nvPr>
            <p:ph type="title"/>
          </p:nvPr>
        </p:nvSpPr>
        <p:spPr/>
        <p:txBody>
          <a:bodyPr/>
          <a:lstStyle/>
          <a:p>
            <a:r>
              <a:rPr lang="en-GB"/>
              <a:t>Click to edit Master title style</a:t>
            </a:r>
            <a:endParaRPr lang="en-MV"/>
          </a:p>
        </p:txBody>
      </p:sp>
      <p:sp>
        <p:nvSpPr>
          <p:cNvPr id="3" name="Content Placeholder 2">
            <a:extLst>
              <a:ext uri="{FF2B5EF4-FFF2-40B4-BE49-F238E27FC236}">
                <a16:creationId xmlns:a16="http://schemas.microsoft.com/office/drawing/2014/main" id="{796C00F7-E15F-84E7-ABD0-92304711FD9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V"/>
          </a:p>
        </p:txBody>
      </p:sp>
      <p:sp>
        <p:nvSpPr>
          <p:cNvPr id="4" name="Content Placeholder 3">
            <a:extLst>
              <a:ext uri="{FF2B5EF4-FFF2-40B4-BE49-F238E27FC236}">
                <a16:creationId xmlns:a16="http://schemas.microsoft.com/office/drawing/2014/main" id="{D9C8031D-B422-A190-001D-2CBA42716ED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V"/>
          </a:p>
        </p:txBody>
      </p:sp>
      <p:sp>
        <p:nvSpPr>
          <p:cNvPr id="5" name="Date Placeholder 4">
            <a:extLst>
              <a:ext uri="{FF2B5EF4-FFF2-40B4-BE49-F238E27FC236}">
                <a16:creationId xmlns:a16="http://schemas.microsoft.com/office/drawing/2014/main" id="{B1E86FDC-8FBD-F6B2-3CD8-CE39784EF472}"/>
              </a:ext>
            </a:extLst>
          </p:cNvPr>
          <p:cNvSpPr>
            <a:spLocks noGrp="1"/>
          </p:cNvSpPr>
          <p:nvPr>
            <p:ph type="dt" sz="half" idx="10"/>
          </p:nvPr>
        </p:nvSpPr>
        <p:spPr/>
        <p:txBody>
          <a:bodyPr/>
          <a:lstStyle/>
          <a:p>
            <a:fld id="{F4849E63-B60D-394B-8E18-BB028C30BB71}" type="datetimeFigureOut">
              <a:rPr lang="en-MV" smtClean="0"/>
              <a:t>05/30/2024</a:t>
            </a:fld>
            <a:endParaRPr lang="en-MV"/>
          </a:p>
        </p:txBody>
      </p:sp>
      <p:sp>
        <p:nvSpPr>
          <p:cNvPr id="6" name="Footer Placeholder 5">
            <a:extLst>
              <a:ext uri="{FF2B5EF4-FFF2-40B4-BE49-F238E27FC236}">
                <a16:creationId xmlns:a16="http://schemas.microsoft.com/office/drawing/2014/main" id="{CE137E61-423D-6615-72D8-F6644F7160AA}"/>
              </a:ext>
            </a:extLst>
          </p:cNvPr>
          <p:cNvSpPr>
            <a:spLocks noGrp="1"/>
          </p:cNvSpPr>
          <p:nvPr>
            <p:ph type="ftr" sz="quarter" idx="11"/>
          </p:nvPr>
        </p:nvSpPr>
        <p:spPr/>
        <p:txBody>
          <a:bodyPr/>
          <a:lstStyle/>
          <a:p>
            <a:endParaRPr lang="en-MV"/>
          </a:p>
        </p:txBody>
      </p:sp>
      <p:sp>
        <p:nvSpPr>
          <p:cNvPr id="7" name="Slide Number Placeholder 6">
            <a:extLst>
              <a:ext uri="{FF2B5EF4-FFF2-40B4-BE49-F238E27FC236}">
                <a16:creationId xmlns:a16="http://schemas.microsoft.com/office/drawing/2014/main" id="{6CE0867B-255F-9881-2185-1C2C935BDC98}"/>
              </a:ext>
            </a:extLst>
          </p:cNvPr>
          <p:cNvSpPr>
            <a:spLocks noGrp="1"/>
          </p:cNvSpPr>
          <p:nvPr>
            <p:ph type="sldNum" sz="quarter" idx="12"/>
          </p:nvPr>
        </p:nvSpPr>
        <p:spPr/>
        <p:txBody>
          <a:bodyPr/>
          <a:lstStyle/>
          <a:p>
            <a:fld id="{D26D6F8E-F404-8A45-9826-1FC0AE79F52D}" type="slidenum">
              <a:rPr lang="en-MV" smtClean="0"/>
              <a:t>‹#›</a:t>
            </a:fld>
            <a:endParaRPr lang="en-MV"/>
          </a:p>
        </p:txBody>
      </p:sp>
    </p:spTree>
    <p:extLst>
      <p:ext uri="{BB962C8B-B14F-4D97-AF65-F5344CB8AC3E}">
        <p14:creationId xmlns:p14="http://schemas.microsoft.com/office/powerpoint/2010/main" val="3796889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71B27-724B-E669-38E8-DAD79DB30EB7}"/>
              </a:ext>
            </a:extLst>
          </p:cNvPr>
          <p:cNvSpPr>
            <a:spLocks noGrp="1"/>
          </p:cNvSpPr>
          <p:nvPr>
            <p:ph type="title"/>
          </p:nvPr>
        </p:nvSpPr>
        <p:spPr>
          <a:xfrm>
            <a:off x="839788" y="365125"/>
            <a:ext cx="10515600" cy="1325563"/>
          </a:xfrm>
        </p:spPr>
        <p:txBody>
          <a:bodyPr/>
          <a:lstStyle/>
          <a:p>
            <a:r>
              <a:rPr lang="en-GB"/>
              <a:t>Click to edit Master title style</a:t>
            </a:r>
            <a:endParaRPr lang="en-MV"/>
          </a:p>
        </p:txBody>
      </p:sp>
      <p:sp>
        <p:nvSpPr>
          <p:cNvPr id="3" name="Text Placeholder 2">
            <a:extLst>
              <a:ext uri="{FF2B5EF4-FFF2-40B4-BE49-F238E27FC236}">
                <a16:creationId xmlns:a16="http://schemas.microsoft.com/office/drawing/2014/main" id="{26525BA5-F6C0-D672-923C-5DDF2EF301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DE9D461-E704-21B6-8CC9-48CBAFE14F7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V"/>
          </a:p>
        </p:txBody>
      </p:sp>
      <p:sp>
        <p:nvSpPr>
          <p:cNvPr id="5" name="Text Placeholder 4">
            <a:extLst>
              <a:ext uri="{FF2B5EF4-FFF2-40B4-BE49-F238E27FC236}">
                <a16:creationId xmlns:a16="http://schemas.microsoft.com/office/drawing/2014/main" id="{1BBAA183-E02C-E5A8-8D50-8732BA809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0F86AC3-A83A-B049-342E-FF43E8795D5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V"/>
          </a:p>
        </p:txBody>
      </p:sp>
      <p:sp>
        <p:nvSpPr>
          <p:cNvPr id="7" name="Date Placeholder 6">
            <a:extLst>
              <a:ext uri="{FF2B5EF4-FFF2-40B4-BE49-F238E27FC236}">
                <a16:creationId xmlns:a16="http://schemas.microsoft.com/office/drawing/2014/main" id="{E69BED1B-9A3A-D50A-7A5E-58231A750F00}"/>
              </a:ext>
            </a:extLst>
          </p:cNvPr>
          <p:cNvSpPr>
            <a:spLocks noGrp="1"/>
          </p:cNvSpPr>
          <p:nvPr>
            <p:ph type="dt" sz="half" idx="10"/>
          </p:nvPr>
        </p:nvSpPr>
        <p:spPr/>
        <p:txBody>
          <a:bodyPr/>
          <a:lstStyle/>
          <a:p>
            <a:fld id="{F4849E63-B60D-394B-8E18-BB028C30BB71}" type="datetimeFigureOut">
              <a:rPr lang="en-MV" smtClean="0"/>
              <a:t>05/30/2024</a:t>
            </a:fld>
            <a:endParaRPr lang="en-MV"/>
          </a:p>
        </p:txBody>
      </p:sp>
      <p:sp>
        <p:nvSpPr>
          <p:cNvPr id="8" name="Footer Placeholder 7">
            <a:extLst>
              <a:ext uri="{FF2B5EF4-FFF2-40B4-BE49-F238E27FC236}">
                <a16:creationId xmlns:a16="http://schemas.microsoft.com/office/drawing/2014/main" id="{26455DB1-527E-DC00-7DA8-97734FF5531E}"/>
              </a:ext>
            </a:extLst>
          </p:cNvPr>
          <p:cNvSpPr>
            <a:spLocks noGrp="1"/>
          </p:cNvSpPr>
          <p:nvPr>
            <p:ph type="ftr" sz="quarter" idx="11"/>
          </p:nvPr>
        </p:nvSpPr>
        <p:spPr/>
        <p:txBody>
          <a:bodyPr/>
          <a:lstStyle/>
          <a:p>
            <a:endParaRPr lang="en-MV"/>
          </a:p>
        </p:txBody>
      </p:sp>
      <p:sp>
        <p:nvSpPr>
          <p:cNvPr id="9" name="Slide Number Placeholder 8">
            <a:extLst>
              <a:ext uri="{FF2B5EF4-FFF2-40B4-BE49-F238E27FC236}">
                <a16:creationId xmlns:a16="http://schemas.microsoft.com/office/drawing/2014/main" id="{B6ED445B-979C-C0DA-0BC5-A505777A8928}"/>
              </a:ext>
            </a:extLst>
          </p:cNvPr>
          <p:cNvSpPr>
            <a:spLocks noGrp="1"/>
          </p:cNvSpPr>
          <p:nvPr>
            <p:ph type="sldNum" sz="quarter" idx="12"/>
          </p:nvPr>
        </p:nvSpPr>
        <p:spPr/>
        <p:txBody>
          <a:bodyPr/>
          <a:lstStyle/>
          <a:p>
            <a:fld id="{D26D6F8E-F404-8A45-9826-1FC0AE79F52D}" type="slidenum">
              <a:rPr lang="en-MV" smtClean="0"/>
              <a:t>‹#›</a:t>
            </a:fld>
            <a:endParaRPr lang="en-MV"/>
          </a:p>
        </p:txBody>
      </p:sp>
    </p:spTree>
    <p:extLst>
      <p:ext uri="{BB962C8B-B14F-4D97-AF65-F5344CB8AC3E}">
        <p14:creationId xmlns:p14="http://schemas.microsoft.com/office/powerpoint/2010/main" val="2652452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A888D-EEB0-A480-4A32-CF0368113004}"/>
              </a:ext>
            </a:extLst>
          </p:cNvPr>
          <p:cNvSpPr>
            <a:spLocks noGrp="1"/>
          </p:cNvSpPr>
          <p:nvPr>
            <p:ph type="title"/>
          </p:nvPr>
        </p:nvSpPr>
        <p:spPr/>
        <p:txBody>
          <a:bodyPr/>
          <a:lstStyle/>
          <a:p>
            <a:r>
              <a:rPr lang="en-GB"/>
              <a:t>Click to edit Master title style</a:t>
            </a:r>
            <a:endParaRPr lang="en-MV"/>
          </a:p>
        </p:txBody>
      </p:sp>
      <p:sp>
        <p:nvSpPr>
          <p:cNvPr id="3" name="Date Placeholder 2">
            <a:extLst>
              <a:ext uri="{FF2B5EF4-FFF2-40B4-BE49-F238E27FC236}">
                <a16:creationId xmlns:a16="http://schemas.microsoft.com/office/drawing/2014/main" id="{EC013F93-DF0B-0730-5B5B-AF60703DE55C}"/>
              </a:ext>
            </a:extLst>
          </p:cNvPr>
          <p:cNvSpPr>
            <a:spLocks noGrp="1"/>
          </p:cNvSpPr>
          <p:nvPr>
            <p:ph type="dt" sz="half" idx="10"/>
          </p:nvPr>
        </p:nvSpPr>
        <p:spPr/>
        <p:txBody>
          <a:bodyPr/>
          <a:lstStyle/>
          <a:p>
            <a:fld id="{F4849E63-B60D-394B-8E18-BB028C30BB71}" type="datetimeFigureOut">
              <a:rPr lang="en-MV" smtClean="0"/>
              <a:t>05/30/2024</a:t>
            </a:fld>
            <a:endParaRPr lang="en-MV"/>
          </a:p>
        </p:txBody>
      </p:sp>
      <p:sp>
        <p:nvSpPr>
          <p:cNvPr id="4" name="Footer Placeholder 3">
            <a:extLst>
              <a:ext uri="{FF2B5EF4-FFF2-40B4-BE49-F238E27FC236}">
                <a16:creationId xmlns:a16="http://schemas.microsoft.com/office/drawing/2014/main" id="{9B740F09-1162-197F-90F0-EDF97FC82D18}"/>
              </a:ext>
            </a:extLst>
          </p:cNvPr>
          <p:cNvSpPr>
            <a:spLocks noGrp="1"/>
          </p:cNvSpPr>
          <p:nvPr>
            <p:ph type="ftr" sz="quarter" idx="11"/>
          </p:nvPr>
        </p:nvSpPr>
        <p:spPr/>
        <p:txBody>
          <a:bodyPr/>
          <a:lstStyle/>
          <a:p>
            <a:endParaRPr lang="en-MV"/>
          </a:p>
        </p:txBody>
      </p:sp>
      <p:sp>
        <p:nvSpPr>
          <p:cNvPr id="5" name="Slide Number Placeholder 4">
            <a:extLst>
              <a:ext uri="{FF2B5EF4-FFF2-40B4-BE49-F238E27FC236}">
                <a16:creationId xmlns:a16="http://schemas.microsoft.com/office/drawing/2014/main" id="{E252EB98-BE65-5301-4D28-C30BD13F811B}"/>
              </a:ext>
            </a:extLst>
          </p:cNvPr>
          <p:cNvSpPr>
            <a:spLocks noGrp="1"/>
          </p:cNvSpPr>
          <p:nvPr>
            <p:ph type="sldNum" sz="quarter" idx="12"/>
          </p:nvPr>
        </p:nvSpPr>
        <p:spPr/>
        <p:txBody>
          <a:bodyPr/>
          <a:lstStyle/>
          <a:p>
            <a:fld id="{D26D6F8E-F404-8A45-9826-1FC0AE79F52D}" type="slidenum">
              <a:rPr lang="en-MV" smtClean="0"/>
              <a:t>‹#›</a:t>
            </a:fld>
            <a:endParaRPr lang="en-MV"/>
          </a:p>
        </p:txBody>
      </p:sp>
    </p:spTree>
    <p:extLst>
      <p:ext uri="{BB962C8B-B14F-4D97-AF65-F5344CB8AC3E}">
        <p14:creationId xmlns:p14="http://schemas.microsoft.com/office/powerpoint/2010/main" val="490727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AD8C1D-6088-8C85-CA15-5ABE5025B5E4}"/>
              </a:ext>
            </a:extLst>
          </p:cNvPr>
          <p:cNvSpPr>
            <a:spLocks noGrp="1"/>
          </p:cNvSpPr>
          <p:nvPr>
            <p:ph type="dt" sz="half" idx="10"/>
          </p:nvPr>
        </p:nvSpPr>
        <p:spPr/>
        <p:txBody>
          <a:bodyPr/>
          <a:lstStyle/>
          <a:p>
            <a:fld id="{F4849E63-B60D-394B-8E18-BB028C30BB71}" type="datetimeFigureOut">
              <a:rPr lang="en-MV" smtClean="0"/>
              <a:t>05/30/2024</a:t>
            </a:fld>
            <a:endParaRPr lang="en-MV"/>
          </a:p>
        </p:txBody>
      </p:sp>
      <p:sp>
        <p:nvSpPr>
          <p:cNvPr id="3" name="Footer Placeholder 2">
            <a:extLst>
              <a:ext uri="{FF2B5EF4-FFF2-40B4-BE49-F238E27FC236}">
                <a16:creationId xmlns:a16="http://schemas.microsoft.com/office/drawing/2014/main" id="{84E2C5BC-D629-B836-CEBB-B0EF123AC71D}"/>
              </a:ext>
            </a:extLst>
          </p:cNvPr>
          <p:cNvSpPr>
            <a:spLocks noGrp="1"/>
          </p:cNvSpPr>
          <p:nvPr>
            <p:ph type="ftr" sz="quarter" idx="11"/>
          </p:nvPr>
        </p:nvSpPr>
        <p:spPr/>
        <p:txBody>
          <a:bodyPr/>
          <a:lstStyle/>
          <a:p>
            <a:endParaRPr lang="en-MV"/>
          </a:p>
        </p:txBody>
      </p:sp>
      <p:sp>
        <p:nvSpPr>
          <p:cNvPr id="4" name="Slide Number Placeholder 3">
            <a:extLst>
              <a:ext uri="{FF2B5EF4-FFF2-40B4-BE49-F238E27FC236}">
                <a16:creationId xmlns:a16="http://schemas.microsoft.com/office/drawing/2014/main" id="{D3C3CEC2-E16F-7CF9-CE3A-0A26FC713BA2}"/>
              </a:ext>
            </a:extLst>
          </p:cNvPr>
          <p:cNvSpPr>
            <a:spLocks noGrp="1"/>
          </p:cNvSpPr>
          <p:nvPr>
            <p:ph type="sldNum" sz="quarter" idx="12"/>
          </p:nvPr>
        </p:nvSpPr>
        <p:spPr/>
        <p:txBody>
          <a:bodyPr/>
          <a:lstStyle/>
          <a:p>
            <a:fld id="{D26D6F8E-F404-8A45-9826-1FC0AE79F52D}" type="slidenum">
              <a:rPr lang="en-MV" smtClean="0"/>
              <a:t>‹#›</a:t>
            </a:fld>
            <a:endParaRPr lang="en-MV"/>
          </a:p>
        </p:txBody>
      </p:sp>
    </p:spTree>
    <p:extLst>
      <p:ext uri="{BB962C8B-B14F-4D97-AF65-F5344CB8AC3E}">
        <p14:creationId xmlns:p14="http://schemas.microsoft.com/office/powerpoint/2010/main" val="356120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7AE6-FAA3-9FC4-3388-68B110961A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MV"/>
          </a:p>
        </p:txBody>
      </p:sp>
      <p:sp>
        <p:nvSpPr>
          <p:cNvPr id="3" name="Content Placeholder 2">
            <a:extLst>
              <a:ext uri="{FF2B5EF4-FFF2-40B4-BE49-F238E27FC236}">
                <a16:creationId xmlns:a16="http://schemas.microsoft.com/office/drawing/2014/main" id="{B1211D86-557A-F12C-AF9B-3CF99BFB92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V"/>
          </a:p>
        </p:txBody>
      </p:sp>
      <p:sp>
        <p:nvSpPr>
          <p:cNvPr id="4" name="Text Placeholder 3">
            <a:extLst>
              <a:ext uri="{FF2B5EF4-FFF2-40B4-BE49-F238E27FC236}">
                <a16:creationId xmlns:a16="http://schemas.microsoft.com/office/drawing/2014/main" id="{9025D277-E0E1-4B30-71D6-5151D8D2C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42D257-6374-0198-7066-6BD3FA1EC94E}"/>
              </a:ext>
            </a:extLst>
          </p:cNvPr>
          <p:cNvSpPr>
            <a:spLocks noGrp="1"/>
          </p:cNvSpPr>
          <p:nvPr>
            <p:ph type="dt" sz="half" idx="10"/>
          </p:nvPr>
        </p:nvSpPr>
        <p:spPr/>
        <p:txBody>
          <a:bodyPr/>
          <a:lstStyle/>
          <a:p>
            <a:fld id="{F4849E63-B60D-394B-8E18-BB028C30BB71}" type="datetimeFigureOut">
              <a:rPr lang="en-MV" smtClean="0"/>
              <a:t>05/30/2024</a:t>
            </a:fld>
            <a:endParaRPr lang="en-MV"/>
          </a:p>
        </p:txBody>
      </p:sp>
      <p:sp>
        <p:nvSpPr>
          <p:cNvPr id="6" name="Footer Placeholder 5">
            <a:extLst>
              <a:ext uri="{FF2B5EF4-FFF2-40B4-BE49-F238E27FC236}">
                <a16:creationId xmlns:a16="http://schemas.microsoft.com/office/drawing/2014/main" id="{4CF6E85E-442D-AAB0-D806-734F2002FD52}"/>
              </a:ext>
            </a:extLst>
          </p:cNvPr>
          <p:cNvSpPr>
            <a:spLocks noGrp="1"/>
          </p:cNvSpPr>
          <p:nvPr>
            <p:ph type="ftr" sz="quarter" idx="11"/>
          </p:nvPr>
        </p:nvSpPr>
        <p:spPr/>
        <p:txBody>
          <a:bodyPr/>
          <a:lstStyle/>
          <a:p>
            <a:endParaRPr lang="en-MV"/>
          </a:p>
        </p:txBody>
      </p:sp>
      <p:sp>
        <p:nvSpPr>
          <p:cNvPr id="7" name="Slide Number Placeholder 6">
            <a:extLst>
              <a:ext uri="{FF2B5EF4-FFF2-40B4-BE49-F238E27FC236}">
                <a16:creationId xmlns:a16="http://schemas.microsoft.com/office/drawing/2014/main" id="{AD4ED526-9A08-33A5-44F3-BA2F054F0883}"/>
              </a:ext>
            </a:extLst>
          </p:cNvPr>
          <p:cNvSpPr>
            <a:spLocks noGrp="1"/>
          </p:cNvSpPr>
          <p:nvPr>
            <p:ph type="sldNum" sz="quarter" idx="12"/>
          </p:nvPr>
        </p:nvSpPr>
        <p:spPr/>
        <p:txBody>
          <a:bodyPr/>
          <a:lstStyle/>
          <a:p>
            <a:fld id="{D26D6F8E-F404-8A45-9826-1FC0AE79F52D}" type="slidenum">
              <a:rPr lang="en-MV" smtClean="0"/>
              <a:t>‹#›</a:t>
            </a:fld>
            <a:endParaRPr lang="en-MV"/>
          </a:p>
        </p:txBody>
      </p:sp>
    </p:spTree>
    <p:extLst>
      <p:ext uri="{BB962C8B-B14F-4D97-AF65-F5344CB8AC3E}">
        <p14:creationId xmlns:p14="http://schemas.microsoft.com/office/powerpoint/2010/main" val="403044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025C-D99A-D87D-40A4-6598C243EA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MV"/>
          </a:p>
        </p:txBody>
      </p:sp>
      <p:sp>
        <p:nvSpPr>
          <p:cNvPr id="3" name="Picture Placeholder 2">
            <a:extLst>
              <a:ext uri="{FF2B5EF4-FFF2-40B4-BE49-F238E27FC236}">
                <a16:creationId xmlns:a16="http://schemas.microsoft.com/office/drawing/2014/main" id="{8F7C85EA-A397-25C3-6E97-FDEB6B2E4D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V"/>
          </a:p>
        </p:txBody>
      </p:sp>
      <p:sp>
        <p:nvSpPr>
          <p:cNvPr id="4" name="Text Placeholder 3">
            <a:extLst>
              <a:ext uri="{FF2B5EF4-FFF2-40B4-BE49-F238E27FC236}">
                <a16:creationId xmlns:a16="http://schemas.microsoft.com/office/drawing/2014/main" id="{F4AAF361-91A2-F1BE-C889-331BDEE17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C87C3F-2BFE-89C8-E4E3-807816EDA282}"/>
              </a:ext>
            </a:extLst>
          </p:cNvPr>
          <p:cNvSpPr>
            <a:spLocks noGrp="1"/>
          </p:cNvSpPr>
          <p:nvPr>
            <p:ph type="dt" sz="half" idx="10"/>
          </p:nvPr>
        </p:nvSpPr>
        <p:spPr/>
        <p:txBody>
          <a:bodyPr/>
          <a:lstStyle/>
          <a:p>
            <a:fld id="{F4849E63-B60D-394B-8E18-BB028C30BB71}" type="datetimeFigureOut">
              <a:rPr lang="en-MV" smtClean="0"/>
              <a:t>05/30/2024</a:t>
            </a:fld>
            <a:endParaRPr lang="en-MV"/>
          </a:p>
        </p:txBody>
      </p:sp>
      <p:sp>
        <p:nvSpPr>
          <p:cNvPr id="6" name="Footer Placeholder 5">
            <a:extLst>
              <a:ext uri="{FF2B5EF4-FFF2-40B4-BE49-F238E27FC236}">
                <a16:creationId xmlns:a16="http://schemas.microsoft.com/office/drawing/2014/main" id="{84623C5C-7567-0195-B504-B56D67B58004}"/>
              </a:ext>
            </a:extLst>
          </p:cNvPr>
          <p:cNvSpPr>
            <a:spLocks noGrp="1"/>
          </p:cNvSpPr>
          <p:nvPr>
            <p:ph type="ftr" sz="quarter" idx="11"/>
          </p:nvPr>
        </p:nvSpPr>
        <p:spPr/>
        <p:txBody>
          <a:bodyPr/>
          <a:lstStyle/>
          <a:p>
            <a:endParaRPr lang="en-MV"/>
          </a:p>
        </p:txBody>
      </p:sp>
      <p:sp>
        <p:nvSpPr>
          <p:cNvPr id="7" name="Slide Number Placeholder 6">
            <a:extLst>
              <a:ext uri="{FF2B5EF4-FFF2-40B4-BE49-F238E27FC236}">
                <a16:creationId xmlns:a16="http://schemas.microsoft.com/office/drawing/2014/main" id="{74DA7E2C-5542-F31C-D77D-BCFF9A30A41A}"/>
              </a:ext>
            </a:extLst>
          </p:cNvPr>
          <p:cNvSpPr>
            <a:spLocks noGrp="1"/>
          </p:cNvSpPr>
          <p:nvPr>
            <p:ph type="sldNum" sz="quarter" idx="12"/>
          </p:nvPr>
        </p:nvSpPr>
        <p:spPr/>
        <p:txBody>
          <a:bodyPr/>
          <a:lstStyle/>
          <a:p>
            <a:fld id="{D26D6F8E-F404-8A45-9826-1FC0AE79F52D}" type="slidenum">
              <a:rPr lang="en-MV" smtClean="0"/>
              <a:t>‹#›</a:t>
            </a:fld>
            <a:endParaRPr lang="en-MV"/>
          </a:p>
        </p:txBody>
      </p:sp>
    </p:spTree>
    <p:extLst>
      <p:ext uri="{BB962C8B-B14F-4D97-AF65-F5344CB8AC3E}">
        <p14:creationId xmlns:p14="http://schemas.microsoft.com/office/powerpoint/2010/main" val="211496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A55F9-F078-FF6C-0189-F5D7664F2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MV"/>
          </a:p>
        </p:txBody>
      </p:sp>
      <p:sp>
        <p:nvSpPr>
          <p:cNvPr id="3" name="Text Placeholder 2">
            <a:extLst>
              <a:ext uri="{FF2B5EF4-FFF2-40B4-BE49-F238E27FC236}">
                <a16:creationId xmlns:a16="http://schemas.microsoft.com/office/drawing/2014/main" id="{90A22DCE-EB5D-71FB-B41B-A251C20DC6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V"/>
          </a:p>
        </p:txBody>
      </p:sp>
      <p:sp>
        <p:nvSpPr>
          <p:cNvPr id="4" name="Date Placeholder 3">
            <a:extLst>
              <a:ext uri="{FF2B5EF4-FFF2-40B4-BE49-F238E27FC236}">
                <a16:creationId xmlns:a16="http://schemas.microsoft.com/office/drawing/2014/main" id="{5E07CB83-B4FB-48FB-AC19-756E516F70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9E63-B60D-394B-8E18-BB028C30BB71}" type="datetimeFigureOut">
              <a:rPr lang="en-MV" smtClean="0"/>
              <a:t>05/30/2024</a:t>
            </a:fld>
            <a:endParaRPr lang="en-MV"/>
          </a:p>
        </p:txBody>
      </p:sp>
      <p:sp>
        <p:nvSpPr>
          <p:cNvPr id="5" name="Footer Placeholder 4">
            <a:extLst>
              <a:ext uri="{FF2B5EF4-FFF2-40B4-BE49-F238E27FC236}">
                <a16:creationId xmlns:a16="http://schemas.microsoft.com/office/drawing/2014/main" id="{C6D32D1A-235A-50A7-2566-73CF98C595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V"/>
          </a:p>
        </p:txBody>
      </p:sp>
      <p:sp>
        <p:nvSpPr>
          <p:cNvPr id="6" name="Slide Number Placeholder 5">
            <a:extLst>
              <a:ext uri="{FF2B5EF4-FFF2-40B4-BE49-F238E27FC236}">
                <a16:creationId xmlns:a16="http://schemas.microsoft.com/office/drawing/2014/main" id="{EDE721B9-A1B8-AA6B-BBAA-601D33EA0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D6F8E-F404-8A45-9826-1FC0AE79F52D}" type="slidenum">
              <a:rPr lang="en-MV" smtClean="0"/>
              <a:t>‹#›</a:t>
            </a:fld>
            <a:endParaRPr lang="en-MV"/>
          </a:p>
        </p:txBody>
      </p:sp>
    </p:spTree>
    <p:extLst>
      <p:ext uri="{BB962C8B-B14F-4D97-AF65-F5344CB8AC3E}">
        <p14:creationId xmlns:p14="http://schemas.microsoft.com/office/powerpoint/2010/main" val="1327276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g"/><Relationship Id="rId7"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5.png"/><Relationship Id="rId9" Type="http://schemas.openxmlformats.org/officeDocument/2006/relationships/image" Target="../media/image39.jp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2.jpg"/><Relationship Id="rId4" Type="http://schemas.openxmlformats.org/officeDocument/2006/relationships/image" Target="../media/image41.png"/><Relationship Id="rId9" Type="http://schemas.openxmlformats.org/officeDocument/2006/relationships/image" Target="../media/image45.jp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9.jpe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5.png"/><Relationship Id="rId3" Type="http://schemas.openxmlformats.org/officeDocument/2006/relationships/image" Target="../media/image70.png"/><Relationship Id="rId7" Type="http://schemas.openxmlformats.org/officeDocument/2006/relationships/image" Target="../media/image74.jpeg"/><Relationship Id="rId12"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1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hyperlink" Target="http://www.patinahotels.com/" TargetMode="External"/><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8.jpeg"/><Relationship Id="rId11" Type="http://schemas.openxmlformats.org/officeDocument/2006/relationships/image" Target="../media/image5.pn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2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5.pn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2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2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2.jpeg"/><Relationship Id="rId7" Type="http://schemas.openxmlformats.org/officeDocument/2006/relationships/image" Target="../media/image114.jpeg"/><Relationship Id="rId12"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hyperlink" Target="https://patinahotels.com/maldives-fari-islands" TargetMode="External"/><Relationship Id="rId10" Type="http://schemas.openxmlformats.org/officeDocument/2006/relationships/image" Target="../media/image117.png"/><Relationship Id="rId4" Type="http://schemas.openxmlformats.org/officeDocument/2006/relationships/hyperlink" Target="mailto:reservations.maldives@patinahotels.com" TargetMode="External"/><Relationship Id="rId9" Type="http://schemas.openxmlformats.org/officeDocument/2006/relationships/image" Target="../media/image116.png"/><Relationship Id="rId14"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9.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60E73-95F8-4D2A-767D-6BB87D5F9EDC}"/>
              </a:ext>
            </a:extLst>
          </p:cNvPr>
          <p:cNvPicPr>
            <a:picLocks noChangeAspect="1"/>
          </p:cNvPicPr>
          <p:nvPr/>
        </p:nvPicPr>
        <p:blipFill rotWithShape="1">
          <a:blip r:embed="rId3">
            <a:extLst>
              <a:ext uri="{28A0092B-C50C-407E-A947-70E740481C1C}">
                <a14:useLocalDpi xmlns:a14="http://schemas.microsoft.com/office/drawing/2010/main"/>
              </a:ext>
            </a:extLst>
          </a:blip>
          <a:srcRect l="4082" t="7534"/>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8D61496-CB66-F6FB-AFAD-9C47C362825D}"/>
              </a:ext>
            </a:extLst>
          </p:cNvPr>
          <p:cNvPicPr>
            <a:picLocks noChangeAspect="1"/>
          </p:cNvPicPr>
          <p:nvPr/>
        </p:nvPicPr>
        <p:blipFill>
          <a:blip r:embed="rId4"/>
          <a:stretch>
            <a:fillRect/>
          </a:stretch>
        </p:blipFill>
        <p:spPr>
          <a:xfrm>
            <a:off x="470913" y="659382"/>
            <a:ext cx="2460848" cy="1258318"/>
          </a:xfrm>
          <a:prstGeom prst="rect">
            <a:avLst/>
          </a:prstGeom>
        </p:spPr>
      </p:pic>
    </p:spTree>
    <p:extLst>
      <p:ext uri="{BB962C8B-B14F-4D97-AF65-F5344CB8AC3E}">
        <p14:creationId xmlns:p14="http://schemas.microsoft.com/office/powerpoint/2010/main" val="388824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7E7958-8915-7FD5-AEA4-D09966E926AB}"/>
              </a:ext>
            </a:extLst>
          </p:cNvPr>
          <p:cNvSpPr/>
          <p:nvPr/>
        </p:nvSpPr>
        <p:spPr>
          <a:xfrm>
            <a:off x="4158974" y="545972"/>
            <a:ext cx="3890154" cy="507831"/>
          </a:xfrm>
          <a:prstGeom prst="rect">
            <a:avLst/>
          </a:prstGeom>
        </p:spPr>
        <p:txBody>
          <a:bodyPr wrap="square">
            <a:spAutoFit/>
          </a:bodyPr>
          <a:lstStyle/>
          <a:p>
            <a:pPr marL="0" marR="0" lvl="0" indent="0" algn="ctr" defTabSz="966521" rtl="0" eaLnBrk="1" fontAlgn="auto" latinLnBrk="0" hangingPunct="1">
              <a:lnSpc>
                <a:spcPct val="90000"/>
              </a:lnSpc>
              <a:spcBef>
                <a:spcPct val="0"/>
              </a:spcBef>
              <a:spcAft>
                <a:spcPts val="0"/>
              </a:spcAft>
              <a:buClrTx/>
              <a:buSzTx/>
              <a:buFontTx/>
              <a:buNone/>
              <a:tabLst/>
              <a:defRPr/>
            </a:pPr>
            <a:r>
              <a:rPr kumimoji="0" lang="en-SG" sz="3000" i="0" u="none" strike="noStrike" kern="1200" cap="none" spc="150" normalizeH="0" baseline="0" noProof="0" dirty="0">
                <a:ln>
                  <a:noFill/>
                </a:ln>
                <a:solidFill>
                  <a:schemeClr val="bg1"/>
                </a:solidFill>
                <a:effectLst/>
                <a:uLnTx/>
                <a:uFillTx/>
                <a:latin typeface="GT Super Display Light" panose="00000400000000000000"/>
                <a:ea typeface="+mn-ea"/>
                <a:cs typeface="Arial" charset="0"/>
              </a:rPr>
              <a:t>THE FARI STUDIOS</a:t>
            </a:r>
          </a:p>
        </p:txBody>
      </p:sp>
      <p:sp>
        <p:nvSpPr>
          <p:cNvPr id="2" name="Rectangle 1">
            <a:extLst>
              <a:ext uri="{FF2B5EF4-FFF2-40B4-BE49-F238E27FC236}">
                <a16:creationId xmlns:a16="http://schemas.microsoft.com/office/drawing/2014/main" id="{14551903-7830-E8A4-0669-F4F5AE15BD35}"/>
              </a:ext>
            </a:extLst>
          </p:cNvPr>
          <p:cNvSpPr/>
          <p:nvPr/>
        </p:nvSpPr>
        <p:spPr>
          <a:xfrm>
            <a:off x="887390" y="4736558"/>
            <a:ext cx="38664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u="none" strike="noStrike" kern="0" cap="none" normalizeH="0" baseline="0" noProof="0" dirty="0">
                <a:ln>
                  <a:noFill/>
                </a:ln>
                <a:solidFill>
                  <a:schemeClr val="bg1"/>
                </a:solidFill>
                <a:effectLst/>
                <a:uLnTx/>
                <a:uFillTx/>
                <a:latin typeface="Avenir Book" panose="02000503020000020003" pitchFamily="2" charset="0"/>
                <a:cs typeface="Arial" charset="0"/>
              </a:rPr>
              <a:t>20 Keys</a:t>
            </a:r>
          </a:p>
        </p:txBody>
      </p:sp>
      <p:sp>
        <p:nvSpPr>
          <p:cNvPr id="9" name="Rectangle 8">
            <a:extLst>
              <a:ext uri="{FF2B5EF4-FFF2-40B4-BE49-F238E27FC236}">
                <a16:creationId xmlns:a16="http://schemas.microsoft.com/office/drawing/2014/main" id="{085C4922-C3F6-1538-12EB-A3F3BD3B6584}"/>
              </a:ext>
            </a:extLst>
          </p:cNvPr>
          <p:cNvSpPr/>
          <p:nvPr/>
        </p:nvSpPr>
        <p:spPr>
          <a:xfrm>
            <a:off x="8317949" y="4692098"/>
            <a:ext cx="202573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u="none" strike="noStrike" kern="1200" cap="none" normalizeH="0" baseline="0" noProof="0" dirty="0">
                <a:ln>
                  <a:noFill/>
                </a:ln>
                <a:solidFill>
                  <a:schemeClr val="bg1"/>
                </a:solidFill>
                <a:effectLst/>
                <a:uLnTx/>
                <a:uFillTx/>
                <a:latin typeface="Avenir Book" panose="02000503020000020003" pitchFamily="2" charset="0"/>
              </a:rPr>
              <a:t>60 sqm / 200sqft</a:t>
            </a:r>
          </a:p>
        </p:txBody>
      </p:sp>
      <p:pic>
        <p:nvPicPr>
          <p:cNvPr id="6" name="Picture 5">
            <a:extLst>
              <a:ext uri="{FF2B5EF4-FFF2-40B4-BE49-F238E27FC236}">
                <a16:creationId xmlns:a16="http://schemas.microsoft.com/office/drawing/2014/main" id="{A89B4A00-3505-3E41-BEF6-98DC095E55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 t="1637" r="1522" b="3770"/>
          <a:stretch/>
        </p:blipFill>
        <p:spPr>
          <a:xfrm>
            <a:off x="1" y="1232037"/>
            <a:ext cx="4140880" cy="3145664"/>
          </a:xfrm>
          <a:prstGeom prst="rect">
            <a:avLst/>
          </a:prstGeom>
        </p:spPr>
      </p:pic>
      <p:pic>
        <p:nvPicPr>
          <p:cNvPr id="7" name="Picture 6">
            <a:extLst>
              <a:ext uri="{FF2B5EF4-FFF2-40B4-BE49-F238E27FC236}">
                <a16:creationId xmlns:a16="http://schemas.microsoft.com/office/drawing/2014/main" id="{5C4AAC0A-8CDC-3716-4851-B3CDFEA3B7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02" t="4959"/>
          <a:stretch/>
        </p:blipFill>
        <p:spPr>
          <a:xfrm>
            <a:off x="4158974" y="1232037"/>
            <a:ext cx="4140882" cy="3145663"/>
          </a:xfrm>
          <a:prstGeom prst="rect">
            <a:avLst/>
          </a:prstGeom>
        </p:spPr>
      </p:pic>
      <p:pic>
        <p:nvPicPr>
          <p:cNvPr id="10" name="Picture 9">
            <a:extLst>
              <a:ext uri="{FF2B5EF4-FFF2-40B4-BE49-F238E27FC236}">
                <a16:creationId xmlns:a16="http://schemas.microsoft.com/office/drawing/2014/main" id="{09A40730-5CCE-4655-892D-732F337747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808" r="5373" b="4886"/>
          <a:stretch/>
        </p:blipFill>
        <p:spPr>
          <a:xfrm>
            <a:off x="8317949" y="1232037"/>
            <a:ext cx="3874050" cy="3145663"/>
          </a:xfrm>
          <a:prstGeom prst="rect">
            <a:avLst/>
          </a:prstGeom>
        </p:spPr>
      </p:pic>
      <p:pic>
        <p:nvPicPr>
          <p:cNvPr id="12" name="Picture 11">
            <a:extLst>
              <a:ext uri="{FF2B5EF4-FFF2-40B4-BE49-F238E27FC236}">
                <a16:creationId xmlns:a16="http://schemas.microsoft.com/office/drawing/2014/main" id="{A879D2E3-9BF9-4845-BAD9-3D77CFEEE16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pic>
        <p:nvPicPr>
          <p:cNvPr id="4" name="Picture 3">
            <a:extLst>
              <a:ext uri="{FF2B5EF4-FFF2-40B4-BE49-F238E27FC236}">
                <a16:creationId xmlns:a16="http://schemas.microsoft.com/office/drawing/2014/main" id="{6C7107C7-6300-0C4F-3834-A1C031C9CCA5}"/>
              </a:ext>
            </a:extLst>
          </p:cNvPr>
          <p:cNvPicPr>
            <a:picLocks noChangeAspect="1"/>
          </p:cNvPicPr>
          <p:nvPr/>
        </p:nvPicPr>
        <p:blipFill>
          <a:blip r:embed="rId7">
            <a:duotone>
              <a:prstClr val="black"/>
              <a:schemeClr val="accent3">
                <a:tint val="45000"/>
                <a:satMod val="400000"/>
              </a:schemeClr>
            </a:duotone>
          </a:blip>
          <a:stretch>
            <a:fillRect/>
          </a:stretch>
        </p:blipFill>
        <p:spPr>
          <a:xfrm flipH="1">
            <a:off x="404556" y="4606899"/>
            <a:ext cx="482834" cy="628650"/>
          </a:xfrm>
          <a:prstGeom prst="rect">
            <a:avLst/>
          </a:prstGeom>
        </p:spPr>
      </p:pic>
    </p:spTree>
    <p:extLst>
      <p:ext uri="{BB962C8B-B14F-4D97-AF65-F5344CB8AC3E}">
        <p14:creationId xmlns:p14="http://schemas.microsoft.com/office/powerpoint/2010/main" val="2409656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A21746-A35D-3E34-D8C3-29AFC6FC4C3D}"/>
              </a:ext>
            </a:extLst>
          </p:cNvPr>
          <p:cNvPicPr>
            <a:picLocks noChangeAspect="1"/>
          </p:cNvPicPr>
          <p:nvPr/>
        </p:nvPicPr>
        <p:blipFill rotWithShape="1">
          <a:blip r:embed="rId3"/>
          <a:srcRect r="2670" b="1949"/>
          <a:stretch/>
        </p:blipFill>
        <p:spPr>
          <a:xfrm>
            <a:off x="-2" y="1541581"/>
            <a:ext cx="4172520" cy="2781681"/>
          </a:xfrm>
          <a:prstGeom prst="rect">
            <a:avLst/>
          </a:prstGeom>
        </p:spPr>
      </p:pic>
      <p:sp>
        <p:nvSpPr>
          <p:cNvPr id="5" name="Rectangle 4">
            <a:extLst>
              <a:ext uri="{FF2B5EF4-FFF2-40B4-BE49-F238E27FC236}">
                <a16:creationId xmlns:a16="http://schemas.microsoft.com/office/drawing/2014/main" id="{A47E7958-8915-7FD5-AEA4-D09966E926AB}"/>
              </a:ext>
            </a:extLst>
          </p:cNvPr>
          <p:cNvSpPr/>
          <p:nvPr/>
        </p:nvSpPr>
        <p:spPr>
          <a:xfrm>
            <a:off x="4150923" y="293127"/>
            <a:ext cx="3890154" cy="507831"/>
          </a:xfrm>
          <a:prstGeom prst="rect">
            <a:avLst/>
          </a:prstGeom>
        </p:spPr>
        <p:txBody>
          <a:bodyPr wrap="square">
            <a:spAutoFit/>
          </a:bodyPr>
          <a:lstStyle/>
          <a:p>
            <a:pPr marL="0" marR="0" lvl="0" indent="0" algn="ctr" defTabSz="966521" rtl="0" eaLnBrk="1" fontAlgn="auto" latinLnBrk="0" hangingPunct="1">
              <a:lnSpc>
                <a:spcPct val="90000"/>
              </a:lnSpc>
              <a:spcBef>
                <a:spcPct val="0"/>
              </a:spcBef>
              <a:spcAft>
                <a:spcPts val="0"/>
              </a:spcAft>
              <a:buClrTx/>
              <a:buSzTx/>
              <a:buFontTx/>
              <a:buNone/>
              <a:tabLst/>
              <a:defRPr/>
            </a:pPr>
            <a:r>
              <a:rPr kumimoji="0" lang="en-SG" sz="3000" i="0" u="none" strike="noStrike" kern="1200" cap="none" spc="150" normalizeH="0" baseline="0" noProof="0" dirty="0">
                <a:ln>
                  <a:noFill/>
                </a:ln>
                <a:solidFill>
                  <a:schemeClr val="bg1"/>
                </a:solidFill>
                <a:effectLst/>
                <a:uLnTx/>
                <a:uFillTx/>
                <a:latin typeface="GT Super Display Light" panose="00000400000000000000"/>
                <a:ea typeface="+mn-ea"/>
                <a:cs typeface="Arial" charset="0"/>
              </a:rPr>
              <a:t>DINING AT PATINA</a:t>
            </a:r>
          </a:p>
        </p:txBody>
      </p:sp>
      <p:sp>
        <p:nvSpPr>
          <p:cNvPr id="14" name="TextBox 13">
            <a:extLst>
              <a:ext uri="{FF2B5EF4-FFF2-40B4-BE49-F238E27FC236}">
                <a16:creationId xmlns:a16="http://schemas.microsoft.com/office/drawing/2014/main" id="{65351391-3658-4B03-933C-7700705FB9D3}"/>
              </a:ext>
            </a:extLst>
          </p:cNvPr>
          <p:cNvSpPr txBox="1"/>
          <p:nvPr/>
        </p:nvSpPr>
        <p:spPr>
          <a:xfrm>
            <a:off x="32690" y="1001337"/>
            <a:ext cx="4107135" cy="707886"/>
          </a:xfrm>
          <a:prstGeom prst="rect">
            <a:avLst/>
          </a:prstGeom>
          <a:noFill/>
        </p:spPr>
        <p:txBody>
          <a:bodyPr wrap="square" rtlCol="0">
            <a:spAutoFit/>
          </a:bodyPr>
          <a:lstStyle/>
          <a:p>
            <a:pPr algn="ctr"/>
            <a:r>
              <a:rPr lang="en-US" sz="2000" spc="150" dirty="0">
                <a:solidFill>
                  <a:schemeClr val="bg1"/>
                </a:solidFill>
                <a:latin typeface="GT Super Display Light" panose="00000400000000000000"/>
                <a:cs typeface="Arial" charset="0"/>
              </a:rPr>
              <a:t>ROOTS</a:t>
            </a:r>
          </a:p>
          <a:p>
            <a:pPr algn="ctr"/>
            <a:endParaRPr lang="en-US" sz="2000" dirty="0">
              <a:solidFill>
                <a:schemeClr val="bg1"/>
              </a:solidFill>
              <a:latin typeface="Avenir Book" panose="02000503020000020003" pitchFamily="2" charset="0"/>
              <a:cs typeface="Avenir Book" panose="02000503020000020003" pitchFamily="2" charset="-78"/>
            </a:endParaRPr>
          </a:p>
        </p:txBody>
      </p:sp>
      <p:sp>
        <p:nvSpPr>
          <p:cNvPr id="2" name="AutoShape 2" descr="https://previews.dropbox.com/p/thumb/ACCyhpc2oJpZHE6aLULMwvKegO2QRnqp4QWk0MYUx1Z3yHzEnQ02j84VkeE1yMQRVR1TZJwRLYa1ZHDjXiz-6PVX5Re_-jRwhjQQ5TLKyjJ8IRfa_BxM6FOw4ZAZlpp7dlktNy61jeEuN5EPZRJ9LZlPG1mi_Z6KyJ-XMKUkVdJpbB_msd6c1_UuUQa8EZbw_S1Dr_I5EcxRcxyEksKmwZxr614KrAU3n27F-H7_aH0Z7C-BGMk6S4C5KWDWmiHIPAziobvD5T0tBWNASd0FOdKOjCWO2vkyWcNHkMAEprceT1BqwgJr5ntplS8Q0h2JtFXfhrk4JXGHQUu55NxUGo5r/p.jpeg">
            <a:extLst>
              <a:ext uri="{FF2B5EF4-FFF2-40B4-BE49-F238E27FC236}">
                <a16:creationId xmlns:a16="http://schemas.microsoft.com/office/drawing/2014/main" id="{7887BC62-1952-4A00-A129-82F80289B4A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 name="AutoShape 2" descr="https://previews.dropbox.com/p/thumb/ACF4oMUK30hR1lyw84rZIM-9HeNyRsiZjkvLXctmfeTsS5S2BOMu8CdKFeFhAcOP7ewBTke3kmrpie4z06e3trWZi63lseKIvqsOJlruitKu_I1HMdwO_NjO1z2m-BxDWHezVGgSnMAwJqM4kaH4BYtilqL75fXLKogbHFIqhuqRAPpicYaMpQB3GEZwuEVU4m9ICdNill_Y4Wh32CF44GFYX0vSx2TDkvwG6PEaB69RXX3zrkwuHBEzk3gL5D3enxjNV92MYWBZd0q4KJOa1pGjZMWgRu7G_1KQT7Fz--Rl_COoxqnuugz0lo70MhvGjIW4NsRCdBpMw0hbItJUGpBs/p.jpeg">
            <a:extLst>
              <a:ext uri="{FF2B5EF4-FFF2-40B4-BE49-F238E27FC236}">
                <a16:creationId xmlns:a16="http://schemas.microsoft.com/office/drawing/2014/main" id="{B7A2285D-345C-4FD7-9140-8D1FD330398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 name="AutoShape 4" descr="https://previews.dropbox.com/p/thumb/ACF4oMUK30hR1lyw84rZIM-9HeNyRsiZjkvLXctmfeTsS5S2BOMu8CdKFeFhAcOP7ewBTke3kmrpie4z06e3trWZi63lseKIvqsOJlruitKu_I1HMdwO_NjO1z2m-BxDWHezVGgSnMAwJqM4kaH4BYtilqL75fXLKogbHFIqhuqRAPpicYaMpQB3GEZwuEVU4m9ICdNill_Y4Wh32CF44GFYX0vSx2TDkvwG6PEaB69RXX3zrkwuHBEzk3gL5D3enxjNV92MYWBZd0q4KJOa1pGjZMWgRu7G_1KQT7Fz--Rl_COoxqnuugz0lo70MhvGjIW4NsRCdBpMw0hbItJUGpBs/p.jpeg">
            <a:extLst>
              <a:ext uri="{FF2B5EF4-FFF2-40B4-BE49-F238E27FC236}">
                <a16:creationId xmlns:a16="http://schemas.microsoft.com/office/drawing/2014/main" id="{0DA000F9-8AE8-4F28-8E15-B7ED0E2EB34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pic>
        <p:nvPicPr>
          <p:cNvPr id="19" name="Picture 18">
            <a:extLst>
              <a:ext uri="{FF2B5EF4-FFF2-40B4-BE49-F238E27FC236}">
                <a16:creationId xmlns:a16="http://schemas.microsoft.com/office/drawing/2014/main" id="{A5BAECC9-9A23-4ABB-A5EF-41C90216F0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pic>
        <p:nvPicPr>
          <p:cNvPr id="15" name="Picture 14">
            <a:extLst>
              <a:ext uri="{FF2B5EF4-FFF2-40B4-BE49-F238E27FC236}">
                <a16:creationId xmlns:a16="http://schemas.microsoft.com/office/drawing/2014/main" id="{8975FC9B-BA8A-0654-7868-9D9CE477F4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032" t="21420" r="8766" b="10240"/>
          <a:stretch/>
        </p:blipFill>
        <p:spPr>
          <a:xfrm>
            <a:off x="-2" y="4363325"/>
            <a:ext cx="4172520" cy="2494675"/>
          </a:xfrm>
          <a:prstGeom prst="rect">
            <a:avLst/>
          </a:prstGeom>
        </p:spPr>
      </p:pic>
      <p:pic>
        <p:nvPicPr>
          <p:cNvPr id="20" name="Picture 19">
            <a:extLst>
              <a:ext uri="{FF2B5EF4-FFF2-40B4-BE49-F238E27FC236}">
                <a16:creationId xmlns:a16="http://schemas.microsoft.com/office/drawing/2014/main" id="{BEE03D68-B5FE-DCB4-8B52-758102E90D20}"/>
              </a:ext>
            </a:extLst>
          </p:cNvPr>
          <p:cNvPicPr>
            <a:picLocks noChangeAspect="1"/>
          </p:cNvPicPr>
          <p:nvPr/>
        </p:nvPicPr>
        <p:blipFill rotWithShape="1">
          <a:blip r:embed="rId6"/>
          <a:srcRect t="7153" b="5756"/>
          <a:stretch/>
        </p:blipFill>
        <p:spPr>
          <a:xfrm>
            <a:off x="4210617" y="1535420"/>
            <a:ext cx="4177227" cy="2781681"/>
          </a:xfrm>
          <a:prstGeom prst="rect">
            <a:avLst/>
          </a:prstGeom>
        </p:spPr>
      </p:pic>
      <p:pic>
        <p:nvPicPr>
          <p:cNvPr id="21" name="Picture 20">
            <a:extLst>
              <a:ext uri="{FF2B5EF4-FFF2-40B4-BE49-F238E27FC236}">
                <a16:creationId xmlns:a16="http://schemas.microsoft.com/office/drawing/2014/main" id="{B79B0AF9-053C-CD40-0488-032B51078896}"/>
              </a:ext>
            </a:extLst>
          </p:cNvPr>
          <p:cNvPicPr>
            <a:picLocks noChangeAspect="1"/>
          </p:cNvPicPr>
          <p:nvPr/>
        </p:nvPicPr>
        <p:blipFill rotWithShape="1">
          <a:blip r:embed="rId7"/>
          <a:srcRect l="555" t="37528" r="284" b="18058"/>
          <a:stretch/>
        </p:blipFill>
        <p:spPr>
          <a:xfrm>
            <a:off x="4210618" y="4363325"/>
            <a:ext cx="4177227" cy="2494675"/>
          </a:xfrm>
          <a:prstGeom prst="rect">
            <a:avLst/>
          </a:prstGeom>
        </p:spPr>
      </p:pic>
      <p:sp>
        <p:nvSpPr>
          <p:cNvPr id="22" name="TextBox 21">
            <a:extLst>
              <a:ext uri="{FF2B5EF4-FFF2-40B4-BE49-F238E27FC236}">
                <a16:creationId xmlns:a16="http://schemas.microsoft.com/office/drawing/2014/main" id="{F05CE967-155E-FD1F-91B4-035E27F5616E}"/>
              </a:ext>
            </a:extLst>
          </p:cNvPr>
          <p:cNvSpPr txBox="1"/>
          <p:nvPr/>
        </p:nvSpPr>
        <p:spPr>
          <a:xfrm>
            <a:off x="5309047" y="1001337"/>
            <a:ext cx="1493489" cy="400110"/>
          </a:xfrm>
          <a:prstGeom prst="rect">
            <a:avLst/>
          </a:prstGeom>
          <a:noFill/>
        </p:spPr>
        <p:txBody>
          <a:bodyPr wrap="square" rtlCol="0">
            <a:spAutoFit/>
          </a:bodyPr>
          <a:lstStyle/>
          <a:p>
            <a:pPr algn="ctr"/>
            <a:r>
              <a:rPr lang="en-US" sz="2000" spc="150" dirty="0">
                <a:solidFill>
                  <a:schemeClr val="bg1"/>
                </a:solidFill>
                <a:latin typeface="GT Super Display Light" panose="00000400000000000000"/>
                <a:cs typeface="Arial" charset="0"/>
              </a:rPr>
              <a:t>HELIOS</a:t>
            </a:r>
          </a:p>
        </p:txBody>
      </p:sp>
      <p:pic>
        <p:nvPicPr>
          <p:cNvPr id="23" name="Picture 22">
            <a:extLst>
              <a:ext uri="{FF2B5EF4-FFF2-40B4-BE49-F238E27FC236}">
                <a16:creationId xmlns:a16="http://schemas.microsoft.com/office/drawing/2014/main" id="{AEB16D86-4E9A-7545-6CF7-76A9828095B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353" b="10188"/>
          <a:stretch/>
        </p:blipFill>
        <p:spPr>
          <a:xfrm>
            <a:off x="8425944" y="1535420"/>
            <a:ext cx="4158974" cy="2763595"/>
          </a:xfrm>
          <a:prstGeom prst="rect">
            <a:avLst/>
          </a:prstGeom>
        </p:spPr>
      </p:pic>
      <p:pic>
        <p:nvPicPr>
          <p:cNvPr id="24" name="Picture 23">
            <a:extLst>
              <a:ext uri="{FF2B5EF4-FFF2-40B4-BE49-F238E27FC236}">
                <a16:creationId xmlns:a16="http://schemas.microsoft.com/office/drawing/2014/main" id="{EBA37F96-537D-4A6E-FD63-04B9FE0FF51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458" t="16273" r="458" b="4533"/>
          <a:stretch/>
        </p:blipFill>
        <p:spPr>
          <a:xfrm>
            <a:off x="8425944" y="4363325"/>
            <a:ext cx="4158974" cy="2470216"/>
          </a:xfrm>
          <a:prstGeom prst="rect">
            <a:avLst/>
          </a:prstGeom>
        </p:spPr>
      </p:pic>
      <p:sp>
        <p:nvSpPr>
          <p:cNvPr id="25" name="TextBox 24">
            <a:extLst>
              <a:ext uri="{FF2B5EF4-FFF2-40B4-BE49-F238E27FC236}">
                <a16:creationId xmlns:a16="http://schemas.microsoft.com/office/drawing/2014/main" id="{1805CFB3-F09E-1BDA-6E63-C90602E095CF}"/>
              </a:ext>
            </a:extLst>
          </p:cNvPr>
          <p:cNvSpPr txBox="1"/>
          <p:nvPr/>
        </p:nvSpPr>
        <p:spPr>
          <a:xfrm>
            <a:off x="8968508" y="1047504"/>
            <a:ext cx="2616369" cy="707886"/>
          </a:xfrm>
          <a:prstGeom prst="rect">
            <a:avLst/>
          </a:prstGeom>
          <a:noFill/>
        </p:spPr>
        <p:txBody>
          <a:bodyPr wrap="square" rtlCol="0">
            <a:spAutoFit/>
          </a:bodyPr>
          <a:lstStyle/>
          <a:p>
            <a:r>
              <a:rPr lang="en-US" sz="2000" spc="150" dirty="0">
                <a:solidFill>
                  <a:schemeClr val="bg1"/>
                </a:solidFill>
                <a:latin typeface="GT Super Display Light" panose="00000400000000000000"/>
                <a:cs typeface="Arial" charset="0"/>
              </a:rPr>
              <a:t>FARI BEACH CLUB</a:t>
            </a:r>
          </a:p>
          <a:p>
            <a:endParaRPr lang="en-US" sz="2000" dirty="0">
              <a:solidFill>
                <a:schemeClr val="bg1"/>
              </a:solidFill>
              <a:latin typeface="Avenir Book" panose="02000503020000020003" pitchFamily="2" charset="0"/>
              <a:cs typeface="Avenir Book" panose="02000503020000020003" pitchFamily="2" charset="-78"/>
            </a:endParaRPr>
          </a:p>
        </p:txBody>
      </p:sp>
    </p:spTree>
    <p:extLst>
      <p:ext uri="{BB962C8B-B14F-4D97-AF65-F5344CB8AC3E}">
        <p14:creationId xmlns:p14="http://schemas.microsoft.com/office/powerpoint/2010/main" val="3022527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60A91CF-2A35-41D9-968B-720D93D78E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877" t="-343" r="2140" b="343"/>
          <a:stretch/>
        </p:blipFill>
        <p:spPr>
          <a:xfrm>
            <a:off x="8223559" y="1552899"/>
            <a:ext cx="3968441" cy="2953885"/>
          </a:xfrm>
          <a:prstGeom prst="rect">
            <a:avLst/>
          </a:prstGeom>
        </p:spPr>
      </p:pic>
      <p:pic>
        <p:nvPicPr>
          <p:cNvPr id="17" name="Picture 16">
            <a:extLst>
              <a:ext uri="{FF2B5EF4-FFF2-40B4-BE49-F238E27FC236}">
                <a16:creationId xmlns:a16="http://schemas.microsoft.com/office/drawing/2014/main" id="{62C872DA-DC45-4560-9688-7D1CF61B9CB6}"/>
              </a:ext>
            </a:extLst>
          </p:cNvPr>
          <p:cNvPicPr>
            <a:picLocks noChangeAspect="1"/>
          </p:cNvPicPr>
          <p:nvPr/>
        </p:nvPicPr>
        <p:blipFill rotWithShape="1">
          <a:blip r:embed="rId4"/>
          <a:srcRect t="3881"/>
          <a:stretch/>
        </p:blipFill>
        <p:spPr>
          <a:xfrm>
            <a:off x="0" y="1541242"/>
            <a:ext cx="4069204" cy="2965542"/>
          </a:xfrm>
          <a:prstGeom prst="rect">
            <a:avLst/>
          </a:prstGeom>
        </p:spPr>
      </p:pic>
      <p:sp>
        <p:nvSpPr>
          <p:cNvPr id="5" name="Rectangle 4">
            <a:extLst>
              <a:ext uri="{FF2B5EF4-FFF2-40B4-BE49-F238E27FC236}">
                <a16:creationId xmlns:a16="http://schemas.microsoft.com/office/drawing/2014/main" id="{A47E7958-8915-7FD5-AEA4-D09966E926AB}"/>
              </a:ext>
            </a:extLst>
          </p:cNvPr>
          <p:cNvSpPr/>
          <p:nvPr/>
        </p:nvSpPr>
        <p:spPr>
          <a:xfrm>
            <a:off x="4150923" y="310665"/>
            <a:ext cx="3890154" cy="507831"/>
          </a:xfrm>
          <a:prstGeom prst="rect">
            <a:avLst/>
          </a:prstGeom>
        </p:spPr>
        <p:txBody>
          <a:bodyPr wrap="square">
            <a:spAutoFit/>
          </a:bodyPr>
          <a:lstStyle/>
          <a:p>
            <a:pPr marL="0" marR="0" lvl="0" indent="0" algn="ctr" defTabSz="966521" rtl="0" eaLnBrk="1" fontAlgn="auto" latinLnBrk="0" hangingPunct="1">
              <a:lnSpc>
                <a:spcPct val="90000"/>
              </a:lnSpc>
              <a:spcBef>
                <a:spcPct val="0"/>
              </a:spcBef>
              <a:spcAft>
                <a:spcPts val="0"/>
              </a:spcAft>
              <a:buClrTx/>
              <a:buSzTx/>
              <a:buFontTx/>
              <a:buNone/>
              <a:tabLst/>
              <a:defRPr/>
            </a:pPr>
            <a:r>
              <a:rPr kumimoji="0" lang="en-SG" sz="3000" i="0" u="none" strike="noStrike" kern="1200" cap="none" spc="150" normalizeH="0" baseline="0" noProof="0" dirty="0">
                <a:ln>
                  <a:noFill/>
                </a:ln>
                <a:solidFill>
                  <a:schemeClr val="bg1"/>
                </a:solidFill>
                <a:effectLst/>
                <a:uLnTx/>
                <a:uFillTx/>
                <a:latin typeface="GT Super Display Light" panose="00000400000000000000"/>
                <a:ea typeface="+mn-ea"/>
                <a:cs typeface="Arial" charset="0"/>
              </a:rPr>
              <a:t>DINING AT PATINA</a:t>
            </a:r>
          </a:p>
        </p:txBody>
      </p:sp>
      <p:sp>
        <p:nvSpPr>
          <p:cNvPr id="11" name="TextBox 10">
            <a:extLst>
              <a:ext uri="{FF2B5EF4-FFF2-40B4-BE49-F238E27FC236}">
                <a16:creationId xmlns:a16="http://schemas.microsoft.com/office/drawing/2014/main" id="{2A3F3459-9447-4F9B-AAD4-F2F0D114458F}"/>
              </a:ext>
            </a:extLst>
          </p:cNvPr>
          <p:cNvSpPr txBox="1"/>
          <p:nvPr/>
        </p:nvSpPr>
        <p:spPr>
          <a:xfrm>
            <a:off x="1182769" y="1015687"/>
            <a:ext cx="1424289" cy="400110"/>
          </a:xfrm>
          <a:prstGeom prst="rect">
            <a:avLst/>
          </a:prstGeom>
          <a:noFill/>
        </p:spPr>
        <p:txBody>
          <a:bodyPr wrap="square" rtlCol="0">
            <a:spAutoFit/>
          </a:bodyPr>
          <a:lstStyle/>
          <a:p>
            <a:pPr algn="ctr"/>
            <a:r>
              <a:rPr lang="en-US" sz="2000" spc="150" dirty="0">
                <a:solidFill>
                  <a:schemeClr val="bg1"/>
                </a:solidFill>
                <a:latin typeface="GT Super Display Light" panose="00000400000000000000"/>
                <a:cs typeface="Arial" charset="0"/>
              </a:rPr>
              <a:t>FARINE</a:t>
            </a:r>
          </a:p>
        </p:txBody>
      </p:sp>
      <p:sp>
        <p:nvSpPr>
          <p:cNvPr id="13" name="TextBox 12">
            <a:extLst>
              <a:ext uri="{FF2B5EF4-FFF2-40B4-BE49-F238E27FC236}">
                <a16:creationId xmlns:a16="http://schemas.microsoft.com/office/drawing/2014/main" id="{3163B773-1195-4F95-9FFA-D0D7931D599D}"/>
              </a:ext>
            </a:extLst>
          </p:cNvPr>
          <p:cNvSpPr txBox="1"/>
          <p:nvPr/>
        </p:nvSpPr>
        <p:spPr>
          <a:xfrm>
            <a:off x="9493901" y="1162910"/>
            <a:ext cx="1515330" cy="400110"/>
          </a:xfrm>
          <a:prstGeom prst="rect">
            <a:avLst/>
          </a:prstGeom>
          <a:noFill/>
        </p:spPr>
        <p:txBody>
          <a:bodyPr wrap="square" rtlCol="0">
            <a:spAutoFit/>
          </a:bodyPr>
          <a:lstStyle/>
          <a:p>
            <a:pPr algn="ctr"/>
            <a:r>
              <a:rPr lang="en-US" sz="2000" spc="150" dirty="0">
                <a:solidFill>
                  <a:schemeClr val="bg1"/>
                </a:solidFill>
                <a:latin typeface="GT Super Display Light" panose="00000400000000000000"/>
                <a:cs typeface="Arial" charset="0"/>
              </a:rPr>
              <a:t>KŌEN</a:t>
            </a:r>
          </a:p>
        </p:txBody>
      </p:sp>
      <p:pic>
        <p:nvPicPr>
          <p:cNvPr id="3" name="Picture 2">
            <a:extLst>
              <a:ext uri="{FF2B5EF4-FFF2-40B4-BE49-F238E27FC236}">
                <a16:creationId xmlns:a16="http://schemas.microsoft.com/office/drawing/2014/main" id="{68859FA1-EE8E-4FE0-8946-B5D1806CFA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3723" b="8729"/>
          <a:stretch/>
        </p:blipFill>
        <p:spPr>
          <a:xfrm>
            <a:off x="-1" y="4541256"/>
            <a:ext cx="4069203" cy="2329444"/>
          </a:xfrm>
          <a:prstGeom prst="rect">
            <a:avLst/>
          </a:prstGeom>
        </p:spPr>
      </p:pic>
      <p:pic>
        <p:nvPicPr>
          <p:cNvPr id="15" name="Picture 14">
            <a:extLst>
              <a:ext uri="{FF2B5EF4-FFF2-40B4-BE49-F238E27FC236}">
                <a16:creationId xmlns:a16="http://schemas.microsoft.com/office/drawing/2014/main" id="{71967176-2A59-4709-B31C-C91B1ABE0E0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pic>
        <p:nvPicPr>
          <p:cNvPr id="2050" name="Picture 2" descr="PATINA_MALDIVES_F_B_KOEN_2014_HighRes">
            <a:extLst>
              <a:ext uri="{FF2B5EF4-FFF2-40B4-BE49-F238E27FC236}">
                <a16:creationId xmlns:a16="http://schemas.microsoft.com/office/drawing/2014/main" id="{A257323C-EB4F-4740-A2AD-E030BC73E71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 t="28360" r="648" b="27901"/>
          <a:stretch/>
        </p:blipFill>
        <p:spPr bwMode="auto">
          <a:xfrm>
            <a:off x="8223559" y="4528556"/>
            <a:ext cx="3968441" cy="2329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FE71CC-709A-8922-9681-E61D0FD9EB6E}"/>
              </a:ext>
            </a:extLst>
          </p:cNvPr>
          <p:cNvPicPr>
            <a:picLocks noChangeAspect="1"/>
          </p:cNvPicPr>
          <p:nvPr/>
        </p:nvPicPr>
        <p:blipFill rotWithShape="1">
          <a:blip r:embed="rId8"/>
          <a:srcRect b="4278"/>
          <a:stretch/>
        </p:blipFill>
        <p:spPr>
          <a:xfrm>
            <a:off x="4123632" y="1541242"/>
            <a:ext cx="4045499" cy="2953885"/>
          </a:xfrm>
          <a:prstGeom prst="rect">
            <a:avLst/>
          </a:prstGeom>
        </p:spPr>
      </p:pic>
      <p:pic>
        <p:nvPicPr>
          <p:cNvPr id="4" name="Picture 3">
            <a:extLst>
              <a:ext uri="{FF2B5EF4-FFF2-40B4-BE49-F238E27FC236}">
                <a16:creationId xmlns:a16="http://schemas.microsoft.com/office/drawing/2014/main" id="{6A388CB6-4E27-C0DB-1C00-4D1E1DB9E1C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44" t="11247" r="1040" b="12738"/>
          <a:stretch/>
        </p:blipFill>
        <p:spPr>
          <a:xfrm>
            <a:off x="4123632" y="4528556"/>
            <a:ext cx="4045499" cy="2329444"/>
          </a:xfrm>
          <a:prstGeom prst="rect">
            <a:avLst/>
          </a:prstGeom>
        </p:spPr>
      </p:pic>
      <p:sp>
        <p:nvSpPr>
          <p:cNvPr id="6" name="TextBox 5">
            <a:extLst>
              <a:ext uri="{FF2B5EF4-FFF2-40B4-BE49-F238E27FC236}">
                <a16:creationId xmlns:a16="http://schemas.microsoft.com/office/drawing/2014/main" id="{E35CED30-C00C-E118-69A7-32A57D43797F}"/>
              </a:ext>
            </a:extLst>
          </p:cNvPr>
          <p:cNvSpPr txBox="1"/>
          <p:nvPr/>
        </p:nvSpPr>
        <p:spPr>
          <a:xfrm>
            <a:off x="4421033" y="1152289"/>
            <a:ext cx="3577601" cy="707886"/>
          </a:xfrm>
          <a:prstGeom prst="rect">
            <a:avLst/>
          </a:prstGeom>
          <a:noFill/>
        </p:spPr>
        <p:txBody>
          <a:bodyPr wrap="square" rtlCol="0">
            <a:spAutoFit/>
          </a:bodyPr>
          <a:lstStyle/>
          <a:p>
            <a:pPr algn="ctr"/>
            <a:r>
              <a:rPr lang="en-US" sz="2000" spc="150" dirty="0">
                <a:solidFill>
                  <a:schemeClr val="bg1"/>
                </a:solidFill>
                <a:latin typeface="GT Super Display Light" panose="00000400000000000000"/>
                <a:cs typeface="Arial" charset="0"/>
              </a:rPr>
              <a:t>BRASA</a:t>
            </a:r>
          </a:p>
          <a:p>
            <a:pPr algn="ctr"/>
            <a:endParaRPr lang="en-US" sz="2000" dirty="0">
              <a:solidFill>
                <a:schemeClr val="bg1"/>
              </a:solidFill>
              <a:latin typeface="Avenir Book" panose="02000503020000020003" pitchFamily="2" charset="0"/>
              <a:cs typeface="Avenir Book" panose="02000503020000020003" pitchFamily="2" charset="-78"/>
            </a:endParaRPr>
          </a:p>
        </p:txBody>
      </p:sp>
    </p:spTree>
    <p:extLst>
      <p:ext uri="{BB962C8B-B14F-4D97-AF65-F5344CB8AC3E}">
        <p14:creationId xmlns:p14="http://schemas.microsoft.com/office/powerpoint/2010/main" val="3419925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6965A92-55FC-9BA2-D763-AE54EE1CFE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3441" b="13441"/>
          <a:stretch/>
        </p:blipFill>
        <p:spPr>
          <a:xfrm>
            <a:off x="8223552" y="1551428"/>
            <a:ext cx="3968447" cy="2955355"/>
          </a:xfrm>
          <a:prstGeom prst="rect">
            <a:avLst/>
          </a:prstGeom>
        </p:spPr>
      </p:pic>
      <p:pic>
        <p:nvPicPr>
          <p:cNvPr id="20" name="Picture 19">
            <a:extLst>
              <a:ext uri="{FF2B5EF4-FFF2-40B4-BE49-F238E27FC236}">
                <a16:creationId xmlns:a16="http://schemas.microsoft.com/office/drawing/2014/main" id="{3405D59A-1EA3-699C-597A-ED447159E7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88" t="10925" r="1" b="45904"/>
          <a:stretch/>
        </p:blipFill>
        <p:spPr>
          <a:xfrm>
            <a:off x="8250854" y="4540989"/>
            <a:ext cx="3941146" cy="2317010"/>
          </a:xfrm>
          <a:prstGeom prst="rect">
            <a:avLst/>
          </a:prstGeom>
        </p:spPr>
      </p:pic>
      <p:pic>
        <p:nvPicPr>
          <p:cNvPr id="9" name="Picture 8">
            <a:extLst>
              <a:ext uri="{FF2B5EF4-FFF2-40B4-BE49-F238E27FC236}">
                <a16:creationId xmlns:a16="http://schemas.microsoft.com/office/drawing/2014/main" id="{E525ABA2-6DD4-94EC-90A3-C5AC78AEFB5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0294" r="1328" b="15029"/>
          <a:stretch/>
        </p:blipFill>
        <p:spPr>
          <a:xfrm>
            <a:off x="4123628" y="1506232"/>
            <a:ext cx="4045499" cy="2988895"/>
          </a:xfrm>
          <a:prstGeom prst="rect">
            <a:avLst/>
          </a:prstGeom>
        </p:spPr>
      </p:pic>
      <p:pic>
        <p:nvPicPr>
          <p:cNvPr id="10" name="Picture 9">
            <a:extLst>
              <a:ext uri="{FF2B5EF4-FFF2-40B4-BE49-F238E27FC236}">
                <a16:creationId xmlns:a16="http://schemas.microsoft.com/office/drawing/2014/main" id="{BB5BBDB3-236C-AC61-3EE0-61F941CEE0D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40517" r="675" b="16297"/>
          <a:stretch/>
        </p:blipFill>
        <p:spPr>
          <a:xfrm>
            <a:off x="4123627" y="4540989"/>
            <a:ext cx="4069201" cy="2329443"/>
          </a:xfrm>
          <a:prstGeom prst="rect">
            <a:avLst/>
          </a:prstGeom>
        </p:spPr>
      </p:pic>
      <p:pic>
        <p:nvPicPr>
          <p:cNvPr id="8" name="Picture 7">
            <a:extLst>
              <a:ext uri="{FF2B5EF4-FFF2-40B4-BE49-F238E27FC236}">
                <a16:creationId xmlns:a16="http://schemas.microsoft.com/office/drawing/2014/main" id="{9D45ADD7-9BC4-059B-B332-58A5C0BF100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42" t="17400" r="808" b="6627"/>
          <a:stretch/>
        </p:blipFill>
        <p:spPr>
          <a:xfrm>
            <a:off x="-1" y="4541256"/>
            <a:ext cx="4069201" cy="2329444"/>
          </a:xfrm>
          <a:prstGeom prst="rect">
            <a:avLst/>
          </a:prstGeom>
        </p:spPr>
      </p:pic>
      <p:pic>
        <p:nvPicPr>
          <p:cNvPr id="7" name="Picture 6">
            <a:extLst>
              <a:ext uri="{FF2B5EF4-FFF2-40B4-BE49-F238E27FC236}">
                <a16:creationId xmlns:a16="http://schemas.microsoft.com/office/drawing/2014/main" id="{4CE98774-E919-F61D-F2BA-89C92192F9B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34993" b="11498"/>
          <a:stretch/>
        </p:blipFill>
        <p:spPr>
          <a:xfrm>
            <a:off x="0" y="1563020"/>
            <a:ext cx="4069202" cy="2932107"/>
          </a:xfrm>
          <a:prstGeom prst="rect">
            <a:avLst/>
          </a:prstGeom>
        </p:spPr>
      </p:pic>
      <p:sp>
        <p:nvSpPr>
          <p:cNvPr id="5" name="Rectangle 4">
            <a:extLst>
              <a:ext uri="{FF2B5EF4-FFF2-40B4-BE49-F238E27FC236}">
                <a16:creationId xmlns:a16="http://schemas.microsoft.com/office/drawing/2014/main" id="{A47E7958-8915-7FD5-AEA4-D09966E926AB}"/>
              </a:ext>
            </a:extLst>
          </p:cNvPr>
          <p:cNvSpPr/>
          <p:nvPr/>
        </p:nvSpPr>
        <p:spPr>
          <a:xfrm>
            <a:off x="4150923" y="310665"/>
            <a:ext cx="3890154" cy="507831"/>
          </a:xfrm>
          <a:prstGeom prst="rect">
            <a:avLst/>
          </a:prstGeom>
        </p:spPr>
        <p:txBody>
          <a:bodyPr wrap="square">
            <a:spAutoFit/>
          </a:bodyPr>
          <a:lstStyle/>
          <a:p>
            <a:pPr marL="0" marR="0" lvl="0" indent="0" algn="ctr" defTabSz="966521" rtl="0" eaLnBrk="1" fontAlgn="auto" latinLnBrk="0" hangingPunct="1">
              <a:lnSpc>
                <a:spcPct val="90000"/>
              </a:lnSpc>
              <a:spcBef>
                <a:spcPct val="0"/>
              </a:spcBef>
              <a:spcAft>
                <a:spcPts val="0"/>
              </a:spcAft>
              <a:buClrTx/>
              <a:buSzTx/>
              <a:buFontTx/>
              <a:buNone/>
              <a:tabLst/>
              <a:defRPr/>
            </a:pPr>
            <a:r>
              <a:rPr kumimoji="0" lang="en-SG" sz="3000" i="0" u="none" strike="noStrike" kern="1200" cap="none" spc="150" normalizeH="0" baseline="0" noProof="0" dirty="0">
                <a:ln>
                  <a:noFill/>
                </a:ln>
                <a:solidFill>
                  <a:schemeClr val="bg1"/>
                </a:solidFill>
                <a:effectLst/>
                <a:uLnTx/>
                <a:uFillTx/>
                <a:latin typeface="GT Super Display Light" panose="00000400000000000000"/>
                <a:ea typeface="+mn-ea"/>
                <a:cs typeface="Arial" charset="0"/>
              </a:rPr>
              <a:t>DINING AT PATINA</a:t>
            </a:r>
          </a:p>
        </p:txBody>
      </p:sp>
      <p:pic>
        <p:nvPicPr>
          <p:cNvPr id="15" name="Picture 14">
            <a:extLst>
              <a:ext uri="{FF2B5EF4-FFF2-40B4-BE49-F238E27FC236}">
                <a16:creationId xmlns:a16="http://schemas.microsoft.com/office/drawing/2014/main" id="{71967176-2A59-4709-B31C-C91B1ABE0E0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sp>
        <p:nvSpPr>
          <p:cNvPr id="12" name="TextBox 11">
            <a:extLst>
              <a:ext uri="{FF2B5EF4-FFF2-40B4-BE49-F238E27FC236}">
                <a16:creationId xmlns:a16="http://schemas.microsoft.com/office/drawing/2014/main" id="{BB30AB71-7A32-8354-E04E-B9C965B0D5DC}"/>
              </a:ext>
            </a:extLst>
          </p:cNvPr>
          <p:cNvSpPr txBox="1"/>
          <p:nvPr/>
        </p:nvSpPr>
        <p:spPr>
          <a:xfrm>
            <a:off x="647540" y="1110864"/>
            <a:ext cx="2774117" cy="400110"/>
          </a:xfrm>
          <a:prstGeom prst="rect">
            <a:avLst/>
          </a:prstGeom>
          <a:noFill/>
        </p:spPr>
        <p:txBody>
          <a:bodyPr wrap="square" rtlCol="0">
            <a:spAutoFit/>
          </a:bodyPr>
          <a:lstStyle/>
          <a:p>
            <a:pPr algn="ctr"/>
            <a:r>
              <a:rPr lang="en-US" sz="2000" spc="150" dirty="0">
                <a:solidFill>
                  <a:schemeClr val="bg1"/>
                </a:solidFill>
                <a:latin typeface="GT Super Display Light" panose="00000400000000000000"/>
                <a:cs typeface="Arial" charset="0"/>
              </a:rPr>
              <a:t>WOK SOCIETY</a:t>
            </a:r>
          </a:p>
        </p:txBody>
      </p:sp>
      <p:sp>
        <p:nvSpPr>
          <p:cNvPr id="14" name="TextBox 13">
            <a:extLst>
              <a:ext uri="{FF2B5EF4-FFF2-40B4-BE49-F238E27FC236}">
                <a16:creationId xmlns:a16="http://schemas.microsoft.com/office/drawing/2014/main" id="{705F1874-ED67-AAD4-5148-A028EC5701B2}"/>
              </a:ext>
            </a:extLst>
          </p:cNvPr>
          <p:cNvSpPr txBox="1"/>
          <p:nvPr/>
        </p:nvSpPr>
        <p:spPr>
          <a:xfrm>
            <a:off x="4474227" y="1129101"/>
            <a:ext cx="2935100" cy="400110"/>
          </a:xfrm>
          <a:prstGeom prst="rect">
            <a:avLst/>
          </a:prstGeom>
          <a:noFill/>
        </p:spPr>
        <p:txBody>
          <a:bodyPr wrap="square" rtlCol="0">
            <a:spAutoFit/>
          </a:bodyPr>
          <a:lstStyle/>
          <a:p>
            <a:pPr algn="ctr"/>
            <a:r>
              <a:rPr lang="en-US" sz="2000" spc="150" dirty="0">
                <a:solidFill>
                  <a:schemeClr val="bg1"/>
                </a:solidFill>
                <a:latin typeface="GT Super Display Light" panose="00000400000000000000"/>
                <a:cs typeface="Arial" charset="0"/>
              </a:rPr>
              <a:t>VELI BAR</a:t>
            </a:r>
          </a:p>
        </p:txBody>
      </p:sp>
      <p:sp>
        <p:nvSpPr>
          <p:cNvPr id="16" name="TextBox 15">
            <a:extLst>
              <a:ext uri="{FF2B5EF4-FFF2-40B4-BE49-F238E27FC236}">
                <a16:creationId xmlns:a16="http://schemas.microsoft.com/office/drawing/2014/main" id="{744F68DB-0E2D-DFA2-C07F-E00DCD7C8BE7}"/>
              </a:ext>
            </a:extLst>
          </p:cNvPr>
          <p:cNvSpPr txBox="1"/>
          <p:nvPr/>
        </p:nvSpPr>
        <p:spPr>
          <a:xfrm>
            <a:off x="8566919" y="1076588"/>
            <a:ext cx="3281720" cy="400110"/>
          </a:xfrm>
          <a:prstGeom prst="rect">
            <a:avLst/>
          </a:prstGeom>
          <a:noFill/>
        </p:spPr>
        <p:txBody>
          <a:bodyPr wrap="square" rtlCol="0">
            <a:spAutoFit/>
          </a:bodyPr>
          <a:lstStyle/>
          <a:p>
            <a:pPr algn="ctr"/>
            <a:r>
              <a:rPr lang="en-US" sz="2000" spc="150" dirty="0">
                <a:solidFill>
                  <a:schemeClr val="bg1"/>
                </a:solidFill>
                <a:latin typeface="GT Super Display Light" panose="00000400000000000000"/>
                <a:cs typeface="Arial" charset="0"/>
              </a:rPr>
              <a:t>PORTICO</a:t>
            </a:r>
          </a:p>
        </p:txBody>
      </p:sp>
    </p:spTree>
    <p:extLst>
      <p:ext uri="{BB962C8B-B14F-4D97-AF65-F5344CB8AC3E}">
        <p14:creationId xmlns:p14="http://schemas.microsoft.com/office/powerpoint/2010/main" val="87808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12" name="Picture 6" descr="Ocean Fantasy: The Ritz-Carlton Maldives, Fari Islands - Lux Magazine">
            <a:extLst>
              <a:ext uri="{FF2B5EF4-FFF2-40B4-BE49-F238E27FC236}">
                <a16:creationId xmlns:a16="http://schemas.microsoft.com/office/drawing/2014/main" id="{F2C8448D-4388-3263-53F8-BEC9F1769C6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13357"/>
          <a:stretch/>
        </p:blipFill>
        <p:spPr bwMode="auto">
          <a:xfrm>
            <a:off x="9158050" y="1203997"/>
            <a:ext cx="3089591" cy="237293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E27CE07-EF39-7A11-8993-7A5BF32FFC3E}"/>
              </a:ext>
            </a:extLst>
          </p:cNvPr>
          <p:cNvSpPr/>
          <p:nvPr/>
        </p:nvSpPr>
        <p:spPr>
          <a:xfrm>
            <a:off x="4245659" y="470290"/>
            <a:ext cx="3890154" cy="507831"/>
          </a:xfrm>
          <a:prstGeom prst="rect">
            <a:avLst/>
          </a:prstGeom>
        </p:spPr>
        <p:txBody>
          <a:bodyPr wrap="square">
            <a:spAutoFit/>
          </a:bodyPr>
          <a:lstStyle/>
          <a:p>
            <a:pPr marL="0" marR="0" lvl="0" indent="0" algn="l" defTabSz="966521" rtl="0" eaLnBrk="1" fontAlgn="auto" latinLnBrk="0" hangingPunct="1">
              <a:lnSpc>
                <a:spcPct val="90000"/>
              </a:lnSpc>
              <a:spcBef>
                <a:spcPct val="0"/>
              </a:spcBef>
              <a:spcAft>
                <a:spcPts val="0"/>
              </a:spcAft>
              <a:buClrTx/>
              <a:buSzTx/>
              <a:buFontTx/>
              <a:buNone/>
              <a:tabLst/>
              <a:defRPr/>
            </a:pPr>
            <a:r>
              <a:rPr kumimoji="0" lang="en-SG" sz="3000" i="0" u="none" strike="noStrike" kern="1200" cap="none" spc="150" normalizeH="0" baseline="0" noProof="0" dirty="0">
                <a:ln>
                  <a:noFill/>
                </a:ln>
                <a:solidFill>
                  <a:schemeClr val="bg1"/>
                </a:solidFill>
                <a:effectLst/>
                <a:uLnTx/>
                <a:uFillTx/>
                <a:latin typeface="GT Super Display Light" panose="00000400000000000000"/>
                <a:ea typeface="+mn-ea"/>
                <a:cs typeface="Arial" charset="0"/>
              </a:rPr>
              <a:t>THE FOOD TRUCKS</a:t>
            </a:r>
          </a:p>
        </p:txBody>
      </p:sp>
      <p:sp>
        <p:nvSpPr>
          <p:cNvPr id="19" name="TextBox 18">
            <a:extLst>
              <a:ext uri="{FF2B5EF4-FFF2-40B4-BE49-F238E27FC236}">
                <a16:creationId xmlns:a16="http://schemas.microsoft.com/office/drawing/2014/main" id="{4E86A264-B00D-4727-80A6-DC6C3585A84F}"/>
              </a:ext>
            </a:extLst>
          </p:cNvPr>
          <p:cNvSpPr txBox="1"/>
          <p:nvPr/>
        </p:nvSpPr>
        <p:spPr>
          <a:xfrm>
            <a:off x="208247" y="5093592"/>
            <a:ext cx="4081294" cy="1477328"/>
          </a:xfrm>
          <a:prstGeom prst="rect">
            <a:avLst/>
          </a:prstGeom>
          <a:noFill/>
        </p:spPr>
        <p:txBody>
          <a:bodyPr wrap="square" rtlCol="0">
            <a:spAutoFit/>
          </a:bodyPr>
          <a:lstStyle/>
          <a:p>
            <a:r>
              <a:rPr lang="en-US" sz="2000" dirty="0">
                <a:solidFill>
                  <a:schemeClr val="bg1"/>
                </a:solidFill>
                <a:latin typeface="GT Super Display Light" panose="00000400000000000000" pitchFamily="2" charset="0"/>
                <a:cs typeface="Avenir Book" panose="02000503020000020003" pitchFamily="2" charset="-78"/>
              </a:rPr>
              <a:t>GO </a:t>
            </a:r>
            <a:r>
              <a:rPr lang="en-US" sz="2000" dirty="0" err="1">
                <a:solidFill>
                  <a:schemeClr val="bg1"/>
                </a:solidFill>
                <a:latin typeface="GT Super Display Light" panose="00000400000000000000" pitchFamily="2" charset="0"/>
                <a:cs typeface="Avenir Book" panose="02000503020000020003" pitchFamily="2" charset="-78"/>
              </a:rPr>
              <a:t>GO</a:t>
            </a:r>
            <a:endParaRPr lang="en-US" sz="2000" dirty="0">
              <a:solidFill>
                <a:schemeClr val="bg1"/>
              </a:solidFill>
              <a:latin typeface="GT Super Display Light" panose="00000400000000000000" pitchFamily="2" charset="0"/>
              <a:cs typeface="Avenir Book" panose="02000503020000020003" pitchFamily="2" charset="-78"/>
            </a:endParaRPr>
          </a:p>
          <a:p>
            <a:r>
              <a:rPr lang="en-US" sz="2000" dirty="0">
                <a:solidFill>
                  <a:schemeClr val="bg1"/>
                </a:solidFill>
                <a:latin typeface="GT Super Display Light" panose="00000400000000000000" pitchFamily="2" charset="0"/>
                <a:cs typeface="Avenir Book" panose="02000503020000020003" pitchFamily="2" charset="-78"/>
              </a:rPr>
              <a:t>        BURGERS</a:t>
            </a:r>
          </a:p>
          <a:p>
            <a:endParaRPr lang="en-US" sz="2000" dirty="0">
              <a:solidFill>
                <a:schemeClr val="bg1"/>
              </a:solidFill>
              <a:latin typeface="GT Super Display Light" panose="00000400000000000000" pitchFamily="2" charset="0"/>
              <a:cs typeface="Avenir Book" panose="02000503020000020003" pitchFamily="2" charset="-78"/>
            </a:endParaRPr>
          </a:p>
          <a:p>
            <a:endParaRPr lang="en-US" sz="2000" dirty="0">
              <a:solidFill>
                <a:schemeClr val="bg1"/>
              </a:solidFill>
              <a:latin typeface="GT Super Display Light" panose="00000400000000000000" pitchFamily="2" charset="0"/>
              <a:cs typeface="Avenir Book" panose="02000503020000020003" pitchFamily="2" charset="-78"/>
            </a:endParaRPr>
          </a:p>
          <a:p>
            <a:endParaRPr lang="en-US" sz="1000" dirty="0">
              <a:solidFill>
                <a:schemeClr val="bg1"/>
              </a:solidFill>
              <a:latin typeface="GT Super Display Light" panose="00000400000000000000" pitchFamily="2" charset="0"/>
              <a:cs typeface="Avenir Book" panose="02000503020000020003" pitchFamily="2" charset="-78"/>
            </a:endParaRPr>
          </a:p>
        </p:txBody>
      </p:sp>
      <p:sp>
        <p:nvSpPr>
          <p:cNvPr id="20" name="TextBox 19">
            <a:extLst>
              <a:ext uri="{FF2B5EF4-FFF2-40B4-BE49-F238E27FC236}">
                <a16:creationId xmlns:a16="http://schemas.microsoft.com/office/drawing/2014/main" id="{8F96D0AF-A9CB-4600-8138-82C95D51DE97}"/>
              </a:ext>
            </a:extLst>
          </p:cNvPr>
          <p:cNvSpPr txBox="1"/>
          <p:nvPr/>
        </p:nvSpPr>
        <p:spPr>
          <a:xfrm>
            <a:off x="4364228" y="5136398"/>
            <a:ext cx="4138527" cy="907941"/>
          </a:xfrm>
          <a:prstGeom prst="rect">
            <a:avLst/>
          </a:prstGeom>
          <a:noFill/>
        </p:spPr>
        <p:txBody>
          <a:bodyPr wrap="square" rtlCol="0">
            <a:spAutoFit/>
          </a:bodyPr>
          <a:lstStyle/>
          <a:p>
            <a:r>
              <a:rPr lang="en-US" sz="2000" dirty="0">
                <a:solidFill>
                  <a:schemeClr val="bg1"/>
                </a:solidFill>
                <a:latin typeface="GT Super Display Light" panose="00000400000000000000" pitchFamily="2" charset="0"/>
                <a:cs typeface="Avenir Book" panose="02000503020000020003" pitchFamily="2" charset="-78"/>
              </a:rPr>
              <a:t>TUK TUK </a:t>
            </a:r>
            <a:br>
              <a:rPr lang="en-US" sz="2000" dirty="0">
                <a:solidFill>
                  <a:schemeClr val="bg1"/>
                </a:solidFill>
                <a:latin typeface="GT Super Display Light" panose="00000400000000000000" pitchFamily="2" charset="0"/>
                <a:cs typeface="Avenir Book" panose="02000503020000020003" pitchFamily="2" charset="-78"/>
              </a:rPr>
            </a:br>
            <a:r>
              <a:rPr lang="en-US" sz="2000" dirty="0">
                <a:solidFill>
                  <a:schemeClr val="bg1"/>
                </a:solidFill>
                <a:latin typeface="GT Super Display Light" panose="00000400000000000000" pitchFamily="2" charset="0"/>
                <a:cs typeface="Avenir Book" panose="02000503020000020003" pitchFamily="2" charset="-78"/>
              </a:rPr>
              <a:t>          GELATO</a:t>
            </a:r>
            <a:endParaRPr lang="en-US" sz="1300" dirty="0">
              <a:solidFill>
                <a:schemeClr val="bg1"/>
              </a:solidFill>
              <a:latin typeface="GT Super Display Light" panose="00000400000000000000" pitchFamily="2" charset="0"/>
              <a:cs typeface="Avenir Book" panose="02000503020000020003" pitchFamily="2" charset="-78"/>
            </a:endParaRPr>
          </a:p>
          <a:p>
            <a:endParaRPr lang="en-US" sz="1300" dirty="0">
              <a:solidFill>
                <a:schemeClr val="bg1"/>
              </a:solidFill>
              <a:latin typeface="GT Super Display Light" panose="00000400000000000000" pitchFamily="2" charset="0"/>
              <a:cs typeface="Avenir Book" panose="02000503020000020003" pitchFamily="2" charset="-78"/>
            </a:endParaRPr>
          </a:p>
        </p:txBody>
      </p:sp>
      <p:pic>
        <p:nvPicPr>
          <p:cNvPr id="3" name="Picture 2">
            <a:extLst>
              <a:ext uri="{FF2B5EF4-FFF2-40B4-BE49-F238E27FC236}">
                <a16:creationId xmlns:a16="http://schemas.microsoft.com/office/drawing/2014/main" id="{5BDB8D24-A15B-4E73-85F2-14A2A50BE6D9}"/>
              </a:ext>
            </a:extLst>
          </p:cNvPr>
          <p:cNvPicPr>
            <a:picLocks noChangeAspect="1"/>
          </p:cNvPicPr>
          <p:nvPr/>
        </p:nvPicPr>
        <p:blipFill>
          <a:blip r:embed="rId4"/>
          <a:stretch>
            <a:fillRect/>
          </a:stretch>
        </p:blipFill>
        <p:spPr>
          <a:xfrm>
            <a:off x="4629368" y="1206717"/>
            <a:ext cx="3642912" cy="2370212"/>
          </a:xfrm>
          <a:prstGeom prst="rect">
            <a:avLst/>
          </a:prstGeom>
        </p:spPr>
      </p:pic>
      <p:pic>
        <p:nvPicPr>
          <p:cNvPr id="10242" name="Picture 2" descr="Decadent chocolate dessert served at Patina Maldives">
            <a:extLst>
              <a:ext uri="{FF2B5EF4-FFF2-40B4-BE49-F238E27FC236}">
                <a16:creationId xmlns:a16="http://schemas.microsoft.com/office/drawing/2014/main" id="{32E7A45F-981D-4C4D-90AF-A9FA008E3A6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6419" r="14402"/>
          <a:stretch/>
        </p:blipFill>
        <p:spPr bwMode="auto">
          <a:xfrm>
            <a:off x="5537285" y="3088954"/>
            <a:ext cx="2934022" cy="237021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ishes served at Patina Maldives">
            <a:extLst>
              <a:ext uri="{FF2B5EF4-FFF2-40B4-BE49-F238E27FC236}">
                <a16:creationId xmlns:a16="http://schemas.microsoft.com/office/drawing/2014/main" id="{F5316B78-0B20-4919-9458-D078303C06E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5400000">
            <a:off x="10338556" y="3583944"/>
            <a:ext cx="2405899" cy="13445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D501A88-F166-4143-B31E-16D45DC2A888}"/>
              </a:ext>
            </a:extLst>
          </p:cNvPr>
          <p:cNvSpPr txBox="1"/>
          <p:nvPr/>
        </p:nvSpPr>
        <p:spPr>
          <a:xfrm>
            <a:off x="10179587" y="5200032"/>
            <a:ext cx="1982347" cy="907941"/>
          </a:xfrm>
          <a:prstGeom prst="rect">
            <a:avLst/>
          </a:prstGeom>
          <a:noFill/>
        </p:spPr>
        <p:txBody>
          <a:bodyPr wrap="square" rtlCol="0">
            <a:spAutoFit/>
          </a:bodyPr>
          <a:lstStyle/>
          <a:p>
            <a:r>
              <a:rPr lang="en-US" sz="2000" dirty="0">
                <a:solidFill>
                  <a:schemeClr val="bg1"/>
                </a:solidFill>
                <a:latin typeface="GT Super Display Light" panose="00000400000000000000" pitchFamily="2" charset="0"/>
                <a:cs typeface="Avenir Book" panose="02000503020000020003" pitchFamily="2" charset="-78"/>
              </a:rPr>
              <a:t>TUM </a:t>
            </a:r>
          </a:p>
          <a:p>
            <a:r>
              <a:rPr lang="en-US" sz="2000" dirty="0">
                <a:solidFill>
                  <a:schemeClr val="bg1"/>
                </a:solidFill>
                <a:latin typeface="GT Super Display Light" panose="00000400000000000000" pitchFamily="2" charset="0"/>
                <a:cs typeface="Avenir Book" panose="02000503020000020003" pitchFamily="2" charset="-78"/>
              </a:rPr>
              <a:t>      TUM</a:t>
            </a:r>
            <a:endParaRPr lang="en-US" sz="1300" dirty="0">
              <a:solidFill>
                <a:schemeClr val="bg1"/>
              </a:solidFill>
              <a:latin typeface="GT Super Display Light" panose="00000400000000000000" pitchFamily="2" charset="0"/>
              <a:cs typeface="Avenir Book" panose="02000503020000020003" pitchFamily="2" charset="-78"/>
            </a:endParaRPr>
          </a:p>
          <a:p>
            <a:endParaRPr lang="en-US" sz="1300" dirty="0">
              <a:solidFill>
                <a:schemeClr val="bg1"/>
              </a:solidFill>
              <a:latin typeface="GT Super Display Light" panose="00000400000000000000" pitchFamily="2" charset="0"/>
              <a:cs typeface="Avenir Book" panose="02000503020000020003" pitchFamily="2" charset="-78"/>
            </a:endParaRPr>
          </a:p>
        </p:txBody>
      </p:sp>
      <p:pic>
        <p:nvPicPr>
          <p:cNvPr id="10246" name="Picture 6" descr="Patina Maldives_Go Go Burger">
            <a:extLst>
              <a:ext uri="{FF2B5EF4-FFF2-40B4-BE49-F238E27FC236}">
                <a16:creationId xmlns:a16="http://schemas.microsoft.com/office/drawing/2014/main" id="{80CE64F9-ADED-4160-8BC0-F438A4405AC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1206717"/>
            <a:ext cx="4113166" cy="23702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7FADEA-E2CC-4C7F-8AD5-E89FC193B7E9}"/>
              </a:ext>
            </a:extLst>
          </p:cNvPr>
          <p:cNvPicPr>
            <a:picLocks noChangeAspect="1"/>
          </p:cNvPicPr>
          <p:nvPr/>
        </p:nvPicPr>
        <p:blipFill>
          <a:blip r:embed="rId8"/>
          <a:stretch>
            <a:fillRect/>
          </a:stretch>
        </p:blipFill>
        <p:spPr>
          <a:xfrm>
            <a:off x="1206668" y="3146052"/>
            <a:ext cx="3128673" cy="2256016"/>
          </a:xfrm>
          <a:prstGeom prst="rect">
            <a:avLst/>
          </a:prstGeom>
        </p:spPr>
      </p:pic>
      <p:pic>
        <p:nvPicPr>
          <p:cNvPr id="14" name="Picture 13">
            <a:extLst>
              <a:ext uri="{FF2B5EF4-FFF2-40B4-BE49-F238E27FC236}">
                <a16:creationId xmlns:a16="http://schemas.microsoft.com/office/drawing/2014/main" id="{CD8CDB4F-7A7C-421E-99E3-917E3019C35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spTree>
    <p:extLst>
      <p:ext uri="{BB962C8B-B14F-4D97-AF65-F5344CB8AC3E}">
        <p14:creationId xmlns:p14="http://schemas.microsoft.com/office/powerpoint/2010/main" val="2190880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B351B8-1679-BC28-7EB6-8B69FE677839}"/>
              </a:ext>
            </a:extLst>
          </p:cNvPr>
          <p:cNvSpPr/>
          <p:nvPr/>
        </p:nvSpPr>
        <p:spPr>
          <a:xfrm>
            <a:off x="3883973" y="198584"/>
            <a:ext cx="4424053" cy="507831"/>
          </a:xfrm>
          <a:prstGeom prst="rect">
            <a:avLst/>
          </a:prstGeom>
        </p:spPr>
        <p:txBody>
          <a:bodyPr wrap="square">
            <a:spAutoFit/>
          </a:bodyPr>
          <a:lstStyle/>
          <a:p>
            <a:pPr marL="0" marR="0" lvl="0" indent="0" algn="l" defTabSz="966521" rtl="0" eaLnBrk="1" fontAlgn="auto" latinLnBrk="0" hangingPunct="1">
              <a:lnSpc>
                <a:spcPct val="90000"/>
              </a:lnSpc>
              <a:spcBef>
                <a:spcPct val="0"/>
              </a:spcBef>
              <a:spcAft>
                <a:spcPts val="0"/>
              </a:spcAft>
              <a:buClrTx/>
              <a:buSzTx/>
              <a:buFontTx/>
              <a:buNone/>
              <a:tabLst/>
              <a:defRPr/>
            </a:pPr>
            <a:r>
              <a:rPr kumimoji="0" lang="en-SG" sz="3000" i="0" u="none" strike="noStrike" kern="1200" cap="none" spc="150" normalizeH="0" baseline="0" noProof="0" dirty="0">
                <a:ln>
                  <a:noFill/>
                </a:ln>
                <a:solidFill>
                  <a:schemeClr val="bg1"/>
                </a:solidFill>
                <a:effectLst/>
                <a:uLnTx/>
                <a:uFillTx/>
                <a:latin typeface="GT Super Display Light" panose="00000400000000000000"/>
                <a:ea typeface="+mn-ea"/>
                <a:cs typeface="Arial" charset="0"/>
              </a:rPr>
              <a:t>DESTINATION DINING</a:t>
            </a:r>
          </a:p>
        </p:txBody>
      </p:sp>
      <p:pic>
        <p:nvPicPr>
          <p:cNvPr id="6" name="Picture 5">
            <a:extLst>
              <a:ext uri="{FF2B5EF4-FFF2-40B4-BE49-F238E27FC236}">
                <a16:creationId xmlns:a16="http://schemas.microsoft.com/office/drawing/2014/main" id="{73CBE84E-E67A-C70D-BFB4-9C0ECD4F53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82"/>
          <a:stretch/>
        </p:blipFill>
        <p:spPr>
          <a:xfrm>
            <a:off x="4004686" y="783998"/>
            <a:ext cx="8038437" cy="5963553"/>
          </a:xfrm>
          <a:prstGeom prst="rect">
            <a:avLst/>
          </a:prstGeom>
        </p:spPr>
      </p:pic>
      <p:pic>
        <p:nvPicPr>
          <p:cNvPr id="7" name="Picture 6">
            <a:extLst>
              <a:ext uri="{FF2B5EF4-FFF2-40B4-BE49-F238E27FC236}">
                <a16:creationId xmlns:a16="http://schemas.microsoft.com/office/drawing/2014/main" id="{F5EA94C7-3A55-3FC9-8EA1-C2EF1D280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007" t="1607" r="15182" b="16838"/>
          <a:stretch/>
        </p:blipFill>
        <p:spPr>
          <a:xfrm>
            <a:off x="148877" y="3673642"/>
            <a:ext cx="3688754" cy="3015916"/>
          </a:xfrm>
          <a:prstGeom prst="rect">
            <a:avLst/>
          </a:prstGeom>
        </p:spPr>
      </p:pic>
      <p:pic>
        <p:nvPicPr>
          <p:cNvPr id="3" name="Picture 2">
            <a:extLst>
              <a:ext uri="{FF2B5EF4-FFF2-40B4-BE49-F238E27FC236}">
                <a16:creationId xmlns:a16="http://schemas.microsoft.com/office/drawing/2014/main" id="{D65374F4-804B-F984-A809-11547B7E3C26}"/>
              </a:ext>
            </a:extLst>
          </p:cNvPr>
          <p:cNvPicPr>
            <a:picLocks noChangeAspect="1"/>
          </p:cNvPicPr>
          <p:nvPr/>
        </p:nvPicPr>
        <p:blipFill rotWithShape="1">
          <a:blip r:embed="rId5"/>
          <a:srcRect t="17033" b="22625"/>
          <a:stretch/>
        </p:blipFill>
        <p:spPr>
          <a:xfrm>
            <a:off x="148877" y="783998"/>
            <a:ext cx="3682287" cy="2777460"/>
          </a:xfrm>
          <a:prstGeom prst="rect">
            <a:avLst/>
          </a:prstGeom>
        </p:spPr>
      </p:pic>
    </p:spTree>
    <p:extLst>
      <p:ext uri="{BB962C8B-B14F-4D97-AF65-F5344CB8AC3E}">
        <p14:creationId xmlns:p14="http://schemas.microsoft.com/office/powerpoint/2010/main" val="3619440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B351B8-1679-BC28-7EB6-8B69FE677839}"/>
              </a:ext>
            </a:extLst>
          </p:cNvPr>
          <p:cNvSpPr/>
          <p:nvPr/>
        </p:nvSpPr>
        <p:spPr>
          <a:xfrm>
            <a:off x="3061352" y="362234"/>
            <a:ext cx="6650677" cy="507831"/>
          </a:xfrm>
          <a:prstGeom prst="rect">
            <a:avLst/>
          </a:prstGeom>
        </p:spPr>
        <p:txBody>
          <a:bodyPr wrap="square">
            <a:spAutoFit/>
          </a:bodyPr>
          <a:lstStyle/>
          <a:p>
            <a:pPr marL="0" marR="0" lvl="0" indent="0" algn="l" defTabSz="966521" rtl="0" eaLnBrk="1" fontAlgn="auto" latinLnBrk="0" hangingPunct="1">
              <a:lnSpc>
                <a:spcPct val="90000"/>
              </a:lnSpc>
              <a:spcBef>
                <a:spcPct val="0"/>
              </a:spcBef>
              <a:spcAft>
                <a:spcPts val="0"/>
              </a:spcAft>
              <a:buClrTx/>
              <a:buSzTx/>
              <a:buFontTx/>
              <a:buNone/>
              <a:tabLst/>
              <a:defRPr/>
            </a:pPr>
            <a:r>
              <a:rPr kumimoji="0" lang="en-SG" sz="3000" i="0" u="none" strike="noStrike" kern="1200" cap="none" spc="150" normalizeH="0" baseline="0" noProof="0" dirty="0">
                <a:ln>
                  <a:noFill/>
                </a:ln>
                <a:solidFill>
                  <a:schemeClr val="bg1"/>
                </a:solidFill>
                <a:effectLst/>
                <a:uLnTx/>
                <a:uFillTx/>
                <a:latin typeface="GT Super Display Light" panose="00000400000000000000"/>
                <a:ea typeface="+mn-ea"/>
                <a:cs typeface="Arial" charset="0"/>
              </a:rPr>
              <a:t>CELEBRATIONS AT PATINA</a:t>
            </a:r>
          </a:p>
        </p:txBody>
      </p:sp>
      <p:pic>
        <p:nvPicPr>
          <p:cNvPr id="3074" name="Picture 2" descr="Patina Maldives_Wedding_Low res_435_02">
            <a:extLst>
              <a:ext uri="{FF2B5EF4-FFF2-40B4-BE49-F238E27FC236}">
                <a16:creationId xmlns:a16="http://schemas.microsoft.com/office/drawing/2014/main" id="{A18742B3-1C5F-4BB7-A159-A6D3E3396E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499" y="913948"/>
            <a:ext cx="3851474" cy="28886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EEA4414-CA64-4624-B54F-8EB11B00CD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41513" y="3842657"/>
            <a:ext cx="4490356" cy="2993570"/>
          </a:xfrm>
          <a:prstGeom prst="rect">
            <a:avLst/>
          </a:prstGeom>
        </p:spPr>
      </p:pic>
      <p:pic>
        <p:nvPicPr>
          <p:cNvPr id="14" name="Picture 13">
            <a:extLst>
              <a:ext uri="{FF2B5EF4-FFF2-40B4-BE49-F238E27FC236}">
                <a16:creationId xmlns:a16="http://schemas.microsoft.com/office/drawing/2014/main" id="{9F897B5E-F691-4BD5-B76A-18353876738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966"/>
          <a:stretch/>
        </p:blipFill>
        <p:spPr>
          <a:xfrm>
            <a:off x="32499" y="3842657"/>
            <a:ext cx="4082301" cy="2993571"/>
          </a:xfrm>
          <a:prstGeom prst="rect">
            <a:avLst/>
          </a:prstGeom>
        </p:spPr>
      </p:pic>
      <p:pic>
        <p:nvPicPr>
          <p:cNvPr id="16" name="Picture 15">
            <a:extLst>
              <a:ext uri="{FF2B5EF4-FFF2-40B4-BE49-F238E27FC236}">
                <a16:creationId xmlns:a16="http://schemas.microsoft.com/office/drawing/2014/main" id="{2B427541-4E89-41D6-AD66-7B25482859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972" t="21677" r="-972" b="35436"/>
          <a:stretch/>
        </p:blipFill>
        <p:spPr>
          <a:xfrm>
            <a:off x="7669146" y="910170"/>
            <a:ext cx="4490355" cy="2888605"/>
          </a:xfrm>
          <a:prstGeom prst="rect">
            <a:avLst/>
          </a:prstGeom>
        </p:spPr>
      </p:pic>
      <p:pic>
        <p:nvPicPr>
          <p:cNvPr id="18" name="Picture 17">
            <a:extLst>
              <a:ext uri="{FF2B5EF4-FFF2-40B4-BE49-F238E27FC236}">
                <a16:creationId xmlns:a16="http://schemas.microsoft.com/office/drawing/2014/main" id="{181AAD68-ED57-4F75-B8EA-43EFFC5BC8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213" t="20679" r="-1213" b="27416"/>
          <a:stretch/>
        </p:blipFill>
        <p:spPr>
          <a:xfrm>
            <a:off x="3916257" y="913947"/>
            <a:ext cx="3709229" cy="2888605"/>
          </a:xfrm>
          <a:prstGeom prst="rect">
            <a:avLst/>
          </a:prstGeom>
        </p:spPr>
      </p:pic>
      <p:pic>
        <p:nvPicPr>
          <p:cNvPr id="24" name="Picture 23">
            <a:extLst>
              <a:ext uri="{FF2B5EF4-FFF2-40B4-BE49-F238E27FC236}">
                <a16:creationId xmlns:a16="http://schemas.microsoft.com/office/drawing/2014/main" id="{DD0F7423-07FA-4C9E-B4BE-CCF2A70749E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2824"/>
          <a:stretch/>
        </p:blipFill>
        <p:spPr>
          <a:xfrm>
            <a:off x="8678991" y="3831506"/>
            <a:ext cx="3479556" cy="2993572"/>
          </a:xfrm>
          <a:prstGeom prst="rect">
            <a:avLst/>
          </a:prstGeom>
        </p:spPr>
      </p:pic>
    </p:spTree>
    <p:extLst>
      <p:ext uri="{BB962C8B-B14F-4D97-AF65-F5344CB8AC3E}">
        <p14:creationId xmlns:p14="http://schemas.microsoft.com/office/powerpoint/2010/main" val="3856800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B351B8-1679-BC28-7EB6-8B69FE677839}"/>
              </a:ext>
            </a:extLst>
          </p:cNvPr>
          <p:cNvSpPr/>
          <p:nvPr/>
        </p:nvSpPr>
        <p:spPr>
          <a:xfrm>
            <a:off x="2416072" y="168442"/>
            <a:ext cx="7359856" cy="507831"/>
          </a:xfrm>
          <a:prstGeom prst="rect">
            <a:avLst/>
          </a:prstGeom>
        </p:spPr>
        <p:txBody>
          <a:bodyPr wrap="square">
            <a:spAutoFit/>
          </a:bodyPr>
          <a:lstStyle/>
          <a:p>
            <a:pPr marL="0" marR="0" lvl="0" indent="0" algn="ctr" defTabSz="966521" rtl="0" eaLnBrk="1" fontAlgn="auto" latinLnBrk="0" hangingPunct="1">
              <a:lnSpc>
                <a:spcPct val="90000"/>
              </a:lnSpc>
              <a:spcBef>
                <a:spcPct val="0"/>
              </a:spcBef>
              <a:spcAft>
                <a:spcPts val="0"/>
              </a:spcAft>
              <a:buClrTx/>
              <a:buSzTx/>
              <a:buFontTx/>
              <a:buNone/>
              <a:tabLst/>
              <a:defRPr/>
            </a:pPr>
            <a:r>
              <a:rPr lang="en-SG" sz="3000" spc="150" dirty="0">
                <a:solidFill>
                  <a:schemeClr val="bg1"/>
                </a:solidFill>
                <a:latin typeface="GT Super Display Light" panose="00000400000000000000"/>
                <a:cs typeface="Arial" charset="0"/>
              </a:rPr>
              <a:t>MEETINGS</a:t>
            </a:r>
            <a:endParaRPr kumimoji="0" lang="en-SG" sz="3000" i="0" u="none" strike="noStrike" kern="1200" cap="none" spc="150" normalizeH="0" baseline="0" noProof="0" dirty="0">
              <a:ln>
                <a:noFill/>
              </a:ln>
              <a:solidFill>
                <a:schemeClr val="bg1"/>
              </a:solidFill>
              <a:effectLst/>
              <a:uLnTx/>
              <a:uFillTx/>
              <a:latin typeface="GT Super Display Light" panose="00000400000000000000"/>
              <a:ea typeface="+mn-ea"/>
              <a:cs typeface="Arial" charset="0"/>
            </a:endParaRPr>
          </a:p>
        </p:txBody>
      </p:sp>
      <p:pic>
        <p:nvPicPr>
          <p:cNvPr id="3" name="Picture 2">
            <a:extLst>
              <a:ext uri="{FF2B5EF4-FFF2-40B4-BE49-F238E27FC236}">
                <a16:creationId xmlns:a16="http://schemas.microsoft.com/office/drawing/2014/main" id="{1D1A50BD-9EA3-46F0-B99D-37E6012DDD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05283"/>
            <a:ext cx="8017329" cy="5344886"/>
          </a:xfrm>
          <a:prstGeom prst="rect">
            <a:avLst/>
          </a:prstGeom>
        </p:spPr>
      </p:pic>
      <p:pic>
        <p:nvPicPr>
          <p:cNvPr id="9" name="Picture 8">
            <a:extLst>
              <a:ext uri="{FF2B5EF4-FFF2-40B4-BE49-F238E27FC236}">
                <a16:creationId xmlns:a16="http://schemas.microsoft.com/office/drawing/2014/main" id="{8F12E781-B9A3-4E4C-AA21-668F846FC0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9100" y="1005283"/>
            <a:ext cx="4147206" cy="2764803"/>
          </a:xfrm>
          <a:prstGeom prst="rect">
            <a:avLst/>
          </a:prstGeom>
        </p:spPr>
      </p:pic>
      <p:pic>
        <p:nvPicPr>
          <p:cNvPr id="11" name="Picture 10">
            <a:extLst>
              <a:ext uri="{FF2B5EF4-FFF2-40B4-BE49-F238E27FC236}">
                <a16:creationId xmlns:a16="http://schemas.microsoft.com/office/drawing/2014/main" id="{55103E4F-69A6-402D-BAB6-EA24A10AA1F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b="5229"/>
          <a:stretch/>
        </p:blipFill>
        <p:spPr>
          <a:xfrm>
            <a:off x="8039100" y="3788230"/>
            <a:ext cx="4147205" cy="2561940"/>
          </a:xfrm>
          <a:prstGeom prst="rect">
            <a:avLst/>
          </a:prstGeom>
        </p:spPr>
      </p:pic>
      <p:pic>
        <p:nvPicPr>
          <p:cNvPr id="6" name="Picture 5">
            <a:extLst>
              <a:ext uri="{FF2B5EF4-FFF2-40B4-BE49-F238E27FC236}">
                <a16:creationId xmlns:a16="http://schemas.microsoft.com/office/drawing/2014/main" id="{E80DE8E2-C438-491C-B5FC-E2C8A3FB109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spTree>
    <p:extLst>
      <p:ext uri="{BB962C8B-B14F-4D97-AF65-F5344CB8AC3E}">
        <p14:creationId xmlns:p14="http://schemas.microsoft.com/office/powerpoint/2010/main" val="498200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11266" name="Picture 2" descr="Patina Maldives_FLOW Spa_Low res_1071_02_eciRGBv2">
            <a:extLst>
              <a:ext uri="{FF2B5EF4-FFF2-40B4-BE49-F238E27FC236}">
                <a16:creationId xmlns:a16="http://schemas.microsoft.com/office/drawing/2014/main" id="{3FF1B8B6-9EED-43DB-AB58-23C9E1DDCE7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1746" r="476" b="20851"/>
          <a:stretch/>
        </p:blipFill>
        <p:spPr bwMode="auto">
          <a:xfrm>
            <a:off x="0" y="-6911"/>
            <a:ext cx="990118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atina Maldives_Spa_High res_116_01">
            <a:extLst>
              <a:ext uri="{FF2B5EF4-FFF2-40B4-BE49-F238E27FC236}">
                <a16:creationId xmlns:a16="http://schemas.microsoft.com/office/drawing/2014/main" id="{49209C81-F786-4BB6-B91E-0E3D4CF01D1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5022289"/>
            <a:ext cx="1368616" cy="182482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atina Maldives_Spa_Low res_109_01">
            <a:extLst>
              <a:ext uri="{FF2B5EF4-FFF2-40B4-BE49-F238E27FC236}">
                <a16:creationId xmlns:a16="http://schemas.microsoft.com/office/drawing/2014/main" id="{C6E4EF20-E7D7-4E09-AD6C-9CAB1FA8DDD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26130" y="5017682"/>
            <a:ext cx="1375055" cy="183340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LOW Spa - Watsu">
            <a:extLst>
              <a:ext uri="{FF2B5EF4-FFF2-40B4-BE49-F238E27FC236}">
                <a16:creationId xmlns:a16="http://schemas.microsoft.com/office/drawing/2014/main" id="{22B8672F-0235-4AB5-82A4-6595639B393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29484" y="5017682"/>
            <a:ext cx="1222271" cy="1833407"/>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Patina Maldives_FLOW Spa_High res_2442_05">
            <a:extLst>
              <a:ext uri="{FF2B5EF4-FFF2-40B4-BE49-F238E27FC236}">
                <a16:creationId xmlns:a16="http://schemas.microsoft.com/office/drawing/2014/main" id="{DA232BE2-652B-427D-9185-1F0D66653A12}"/>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b="343"/>
          <a:stretch/>
        </p:blipFill>
        <p:spPr bwMode="auto">
          <a:xfrm>
            <a:off x="2717071" y="5019986"/>
            <a:ext cx="1375055" cy="182712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FLOW Spa - Reboot Gym - Yoga">
            <a:extLst>
              <a:ext uri="{FF2B5EF4-FFF2-40B4-BE49-F238E27FC236}">
                <a16:creationId xmlns:a16="http://schemas.microsoft.com/office/drawing/2014/main" id="{58B81BED-7C7F-47DD-8803-B1416D1F963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157440" y="5013707"/>
            <a:ext cx="1375053" cy="1833404"/>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FLOW Spa - OSEA">
            <a:extLst>
              <a:ext uri="{FF2B5EF4-FFF2-40B4-BE49-F238E27FC236}">
                <a16:creationId xmlns:a16="http://schemas.microsoft.com/office/drawing/2014/main" id="{F8760E18-CF9E-4B0F-B113-E39027197F25}"/>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587828" y="5013707"/>
            <a:ext cx="1466726" cy="1833407"/>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Patina Maldives_Spa_High res_26_01">
            <a:extLst>
              <a:ext uri="{FF2B5EF4-FFF2-40B4-BE49-F238E27FC236}">
                <a16:creationId xmlns:a16="http://schemas.microsoft.com/office/drawing/2014/main" id="{AA62EBC7-704C-4473-BF7E-0A1C4516E7DD}"/>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108112" y="5017681"/>
            <a:ext cx="1375055" cy="1833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A5E7658-FCDE-8ADC-CC92-D73AB96A9A92}"/>
              </a:ext>
            </a:extLst>
          </p:cNvPr>
          <p:cNvPicPr>
            <a:picLocks noChangeAspect="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l="5630" t="20696" r="15241" b="21005"/>
          <a:stretch/>
        </p:blipFill>
        <p:spPr>
          <a:xfrm>
            <a:off x="10395197" y="339421"/>
            <a:ext cx="1283112" cy="423780"/>
          </a:xfrm>
          <a:prstGeom prst="rect">
            <a:avLst/>
          </a:prstGeom>
        </p:spPr>
      </p:pic>
      <p:sp>
        <p:nvSpPr>
          <p:cNvPr id="13" name="TextBox 12">
            <a:extLst>
              <a:ext uri="{FF2B5EF4-FFF2-40B4-BE49-F238E27FC236}">
                <a16:creationId xmlns:a16="http://schemas.microsoft.com/office/drawing/2014/main" id="{8F301BA3-7282-4229-B82D-3DC40A9B919F}"/>
              </a:ext>
            </a:extLst>
          </p:cNvPr>
          <p:cNvSpPr txBox="1"/>
          <p:nvPr/>
        </p:nvSpPr>
        <p:spPr>
          <a:xfrm>
            <a:off x="9870041" y="1957093"/>
            <a:ext cx="2302281" cy="3216265"/>
          </a:xfrm>
          <a:prstGeom prst="rect">
            <a:avLst/>
          </a:prstGeom>
          <a:noFill/>
        </p:spPr>
        <p:txBody>
          <a:bodyPr wrap="square" rtlCol="0">
            <a:spAutoFit/>
          </a:bodyPr>
          <a:lstStyle/>
          <a:p>
            <a:pPr algn="ctr"/>
            <a:r>
              <a:rPr lang="en-US" sz="1200" dirty="0">
                <a:solidFill>
                  <a:schemeClr val="bg1"/>
                </a:solidFill>
                <a:latin typeface="Avenir Book" panose="02000503020000020003" pitchFamily="2" charset="0"/>
                <a:cs typeface="Avenir Book" panose="02000503020000020003" pitchFamily="2" charset="-78"/>
              </a:rPr>
              <a:t>Flow is the name we give to our wellbeing philosophy and the experiences we create to support it.</a:t>
            </a:r>
          </a:p>
          <a:p>
            <a:pPr algn="ctr"/>
            <a:endParaRPr lang="en-US" sz="1200" dirty="0">
              <a:solidFill>
                <a:schemeClr val="bg1"/>
              </a:solidFill>
              <a:latin typeface="Avenir Book" panose="02000503020000020003" pitchFamily="2" charset="0"/>
              <a:cs typeface="Avenir Book" panose="02000503020000020003" pitchFamily="2" charset="-78"/>
            </a:endParaRPr>
          </a:p>
          <a:p>
            <a:pPr algn="ctr"/>
            <a:endParaRPr lang="en-US" sz="1200" dirty="0">
              <a:solidFill>
                <a:schemeClr val="bg1"/>
              </a:solidFill>
              <a:latin typeface="Avenir Book" panose="02000503020000020003" pitchFamily="2" charset="0"/>
              <a:cs typeface="Avenir Book" panose="02000503020000020003" pitchFamily="2" charset="-78"/>
            </a:endParaRPr>
          </a:p>
          <a:p>
            <a:pPr algn="ctr"/>
            <a:endParaRPr lang="en-US" sz="1200" dirty="0">
              <a:solidFill>
                <a:schemeClr val="bg1"/>
              </a:solidFill>
              <a:latin typeface="Avenir Book" panose="02000503020000020003" pitchFamily="2" charset="0"/>
              <a:cs typeface="Avenir Book" panose="02000503020000020003" pitchFamily="2" charset="-78"/>
            </a:endParaRPr>
          </a:p>
          <a:p>
            <a:pPr algn="ctr"/>
            <a:endParaRPr lang="en-US" sz="1200" dirty="0">
              <a:solidFill>
                <a:schemeClr val="bg1"/>
              </a:solidFill>
              <a:latin typeface="Avenir Book" panose="02000503020000020003" pitchFamily="2" charset="0"/>
              <a:cs typeface="Avenir Book" panose="02000503020000020003" pitchFamily="2" charset="-78"/>
            </a:endParaRPr>
          </a:p>
          <a:p>
            <a:pPr algn="ctr"/>
            <a:endParaRPr lang="en-US" sz="1200" dirty="0">
              <a:solidFill>
                <a:schemeClr val="bg1"/>
              </a:solidFill>
              <a:latin typeface="Avenir Book" panose="02000503020000020003" pitchFamily="2" charset="0"/>
              <a:cs typeface="Avenir Book" panose="02000503020000020003" pitchFamily="2" charset="-78"/>
            </a:endParaRPr>
          </a:p>
          <a:p>
            <a:pPr algn="ctr"/>
            <a:r>
              <a:rPr lang="en-US" sz="1200" dirty="0">
                <a:solidFill>
                  <a:schemeClr val="bg1"/>
                </a:solidFill>
                <a:latin typeface="Avenir Book" panose="02000503020000020003" pitchFamily="2" charset="0"/>
                <a:cs typeface="Avenir Book" panose="02000503020000020003" pitchFamily="2" charset="-78"/>
              </a:rPr>
              <a:t>FACILITIES</a:t>
            </a:r>
          </a:p>
          <a:p>
            <a:pPr algn="ctr"/>
            <a:endParaRPr lang="en-US" sz="1200" dirty="0">
              <a:solidFill>
                <a:schemeClr val="bg1"/>
              </a:solidFill>
              <a:latin typeface="Avenir Book" panose="02000503020000020003" pitchFamily="2" charset="0"/>
              <a:cs typeface="Avenir Book" panose="02000503020000020003" pitchFamily="2" charset="-78"/>
            </a:endParaRPr>
          </a:p>
          <a:p>
            <a:pPr algn="ctr"/>
            <a:r>
              <a:rPr lang="en-US" sz="1200" dirty="0">
                <a:solidFill>
                  <a:schemeClr val="bg1"/>
                </a:solidFill>
                <a:latin typeface="Avenir Book" panose="02000503020000020003" pitchFamily="2" charset="0"/>
                <a:cs typeface="Avenir Book" panose="02000503020000020003" pitchFamily="2" charset="-78"/>
              </a:rPr>
              <a:t>5 double treatment rooms</a:t>
            </a:r>
          </a:p>
          <a:p>
            <a:pPr algn="ctr"/>
            <a:r>
              <a:rPr lang="en-US" sz="1200" dirty="0">
                <a:solidFill>
                  <a:schemeClr val="bg1"/>
                </a:solidFill>
                <a:latin typeface="Avenir Book" panose="02000503020000020003" pitchFamily="2" charset="0"/>
                <a:cs typeface="Avenir Book" panose="02000503020000020003" pitchFamily="2" charset="-78"/>
              </a:rPr>
              <a:t>1 </a:t>
            </a:r>
            <a:r>
              <a:rPr lang="en-US" sz="1200" dirty="0" err="1">
                <a:solidFill>
                  <a:schemeClr val="bg1"/>
                </a:solidFill>
                <a:latin typeface="Avenir Book" panose="02000503020000020003" pitchFamily="2" charset="0"/>
                <a:cs typeface="Avenir Book" panose="02000503020000020003" pitchFamily="2" charset="-78"/>
              </a:rPr>
              <a:t>watsu</a:t>
            </a:r>
            <a:r>
              <a:rPr lang="en-US" sz="1200" dirty="0">
                <a:solidFill>
                  <a:schemeClr val="bg1"/>
                </a:solidFill>
                <a:latin typeface="Avenir Book" panose="02000503020000020003" pitchFamily="2" charset="0"/>
                <a:cs typeface="Avenir Book" panose="02000503020000020003" pitchFamily="2" charset="-78"/>
              </a:rPr>
              <a:t> treatment suite</a:t>
            </a:r>
          </a:p>
          <a:p>
            <a:pPr algn="ctr"/>
            <a:r>
              <a:rPr lang="en-US" sz="1200" dirty="0">
                <a:solidFill>
                  <a:schemeClr val="bg1"/>
                </a:solidFill>
                <a:latin typeface="Avenir Book" panose="02000503020000020003" pitchFamily="2" charset="0"/>
                <a:cs typeface="Avenir Book" panose="02000503020000020003" pitchFamily="2" charset="-78"/>
              </a:rPr>
              <a:t>1 flotation tank suite</a:t>
            </a:r>
          </a:p>
          <a:p>
            <a:pPr algn="ctr"/>
            <a:r>
              <a:rPr lang="en-US" sz="1200" dirty="0">
                <a:solidFill>
                  <a:schemeClr val="bg1"/>
                </a:solidFill>
                <a:latin typeface="Avenir Book" panose="02000503020000020003" pitchFamily="2" charset="0"/>
                <a:cs typeface="Avenir Book" panose="02000503020000020003" pitchFamily="2" charset="-78"/>
              </a:rPr>
              <a:t>2 warm plunge pools with jets</a:t>
            </a:r>
          </a:p>
          <a:p>
            <a:pPr algn="ctr"/>
            <a:r>
              <a:rPr lang="en-US" sz="1200" dirty="0">
                <a:solidFill>
                  <a:schemeClr val="bg1"/>
                </a:solidFill>
                <a:latin typeface="Avenir Book" panose="02000503020000020003" pitchFamily="2" charset="0"/>
                <a:cs typeface="Avenir Book" panose="02000503020000020003" pitchFamily="2" charset="-78"/>
              </a:rPr>
              <a:t>Salon</a:t>
            </a:r>
          </a:p>
          <a:p>
            <a:pPr algn="ctr"/>
            <a:endParaRPr lang="en-US" sz="1100" dirty="0">
              <a:solidFill>
                <a:schemeClr val="bg1"/>
              </a:solidFill>
              <a:latin typeface="Avenir Book" panose="02000503020000020003" pitchFamily="2" charset="0"/>
              <a:cs typeface="Avenir Book" panose="02000503020000020003" pitchFamily="2" charset="-78"/>
            </a:endParaRPr>
          </a:p>
        </p:txBody>
      </p:sp>
      <p:pic>
        <p:nvPicPr>
          <p:cNvPr id="15" name="Picture 14">
            <a:extLst>
              <a:ext uri="{FF2B5EF4-FFF2-40B4-BE49-F238E27FC236}">
                <a16:creationId xmlns:a16="http://schemas.microsoft.com/office/drawing/2014/main" id="{BEFD621A-1B17-4335-AD67-C6705224B5D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spTree>
    <p:extLst>
      <p:ext uri="{BB962C8B-B14F-4D97-AF65-F5344CB8AC3E}">
        <p14:creationId xmlns:p14="http://schemas.microsoft.com/office/powerpoint/2010/main" val="985860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13314" name="Picture 2" descr="Patina Maldives_Footprints_High res_1838_04">
            <a:extLst>
              <a:ext uri="{FF2B5EF4-FFF2-40B4-BE49-F238E27FC236}">
                <a16:creationId xmlns:a16="http://schemas.microsoft.com/office/drawing/2014/main" id="{DAAB1B1B-BEC2-470D-84EF-E165F19DE71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28485"/>
          <a:stretch/>
        </p:blipFill>
        <p:spPr bwMode="auto">
          <a:xfrm>
            <a:off x="-2" y="-1"/>
            <a:ext cx="67532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98B3AAE-8A8A-49D9-A2BC-0274494F01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827" y="5986760"/>
            <a:ext cx="1146973" cy="657727"/>
          </a:xfrm>
          <a:prstGeom prst="rect">
            <a:avLst/>
          </a:prstGeom>
        </p:spPr>
      </p:pic>
      <p:pic>
        <p:nvPicPr>
          <p:cNvPr id="13318" name="Picture 6" descr="Patina Maldives_Footprints_High res_1981_03">
            <a:extLst>
              <a:ext uri="{FF2B5EF4-FFF2-40B4-BE49-F238E27FC236}">
                <a16:creationId xmlns:a16="http://schemas.microsoft.com/office/drawing/2014/main" id="{E64CA828-2F68-462D-89E6-8E0EBC1693B5}"/>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3255"/>
          <a:stretch/>
        </p:blipFill>
        <p:spPr bwMode="auto">
          <a:xfrm>
            <a:off x="9443028" y="0"/>
            <a:ext cx="2748971" cy="3788611"/>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Patina Maldives_Footprints_High res_2331_03">
            <a:extLst>
              <a:ext uri="{FF2B5EF4-FFF2-40B4-BE49-F238E27FC236}">
                <a16:creationId xmlns:a16="http://schemas.microsoft.com/office/drawing/2014/main" id="{900DF54C-3358-45B2-9337-8060C7D496C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16258"/>
          <a:stretch/>
        </p:blipFill>
        <p:spPr bwMode="auto">
          <a:xfrm>
            <a:off x="9443029" y="3788612"/>
            <a:ext cx="2748971" cy="30693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FE5E83-8B0E-48D3-2EE1-6C6264C07D9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7878"/>
          <a:stretch/>
        </p:blipFill>
        <p:spPr>
          <a:xfrm>
            <a:off x="6753225" y="-11364"/>
            <a:ext cx="2689802" cy="3440364"/>
          </a:xfrm>
          <a:prstGeom prst="rect">
            <a:avLst/>
          </a:prstGeom>
        </p:spPr>
      </p:pic>
      <p:pic>
        <p:nvPicPr>
          <p:cNvPr id="5" name="Picture 4">
            <a:extLst>
              <a:ext uri="{FF2B5EF4-FFF2-40B4-BE49-F238E27FC236}">
                <a16:creationId xmlns:a16="http://schemas.microsoft.com/office/drawing/2014/main" id="{C127DD7D-BFF1-D26C-CED9-82BB47BEB1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7593" r="20112"/>
          <a:stretch/>
        </p:blipFill>
        <p:spPr>
          <a:xfrm>
            <a:off x="6753225" y="3429000"/>
            <a:ext cx="2689802" cy="3429000"/>
          </a:xfrm>
          <a:prstGeom prst="rect">
            <a:avLst/>
          </a:prstGeom>
        </p:spPr>
      </p:pic>
    </p:spTree>
    <p:extLst>
      <p:ext uri="{BB962C8B-B14F-4D97-AF65-F5344CB8AC3E}">
        <p14:creationId xmlns:p14="http://schemas.microsoft.com/office/powerpoint/2010/main" val="1480536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5A20FB-BC19-4F2F-8191-903EE297D36A}"/>
              </a:ext>
            </a:extLst>
          </p:cNvPr>
          <p:cNvPicPr>
            <a:picLocks noChangeAspect="1"/>
          </p:cNvPicPr>
          <p:nvPr/>
        </p:nvPicPr>
        <p:blipFill>
          <a:blip r:embed="rId3"/>
          <a:stretch>
            <a:fillRect/>
          </a:stretch>
        </p:blipFill>
        <p:spPr>
          <a:xfrm>
            <a:off x="0" y="3391929"/>
            <a:ext cx="5566173" cy="3466071"/>
          </a:xfrm>
          <a:prstGeom prst="rect">
            <a:avLst/>
          </a:prstGeom>
        </p:spPr>
      </p:pic>
      <p:sp>
        <p:nvSpPr>
          <p:cNvPr id="12" name="Rectangle 11">
            <a:extLst>
              <a:ext uri="{FF2B5EF4-FFF2-40B4-BE49-F238E27FC236}">
                <a16:creationId xmlns:a16="http://schemas.microsoft.com/office/drawing/2014/main" id="{C3C919CE-A94E-4CE4-B3C1-D9E687B7A8F9}"/>
              </a:ext>
            </a:extLst>
          </p:cNvPr>
          <p:cNvSpPr/>
          <p:nvPr/>
        </p:nvSpPr>
        <p:spPr>
          <a:xfrm>
            <a:off x="5914027" y="234795"/>
            <a:ext cx="5232763" cy="2922338"/>
          </a:xfrm>
          <a:prstGeom prst="rect">
            <a:avLst/>
          </a:prstGeom>
        </p:spPr>
        <p:txBody>
          <a:bodyPr wrap="square">
            <a:spAutoFit/>
          </a:bodyPr>
          <a:lstStyle/>
          <a:p>
            <a:pPr marL="0" marR="0" lvl="0" indent="0" defTabSz="966521" rtl="0" eaLnBrk="1" fontAlgn="auto" latinLnBrk="0" hangingPunct="1">
              <a:lnSpc>
                <a:spcPct val="90000"/>
              </a:lnSpc>
              <a:spcBef>
                <a:spcPct val="0"/>
              </a:spcBef>
              <a:spcAft>
                <a:spcPts val="0"/>
              </a:spcAft>
              <a:buClrTx/>
              <a:buSzTx/>
              <a:buFontTx/>
              <a:buNone/>
              <a:tabLst/>
              <a:defRPr/>
            </a:pPr>
            <a:r>
              <a:rPr kumimoji="0" lang="en-US" sz="3200" i="0" u="none" strike="noStrike" kern="0" cap="none" normalizeH="0" baseline="0" noProof="0" dirty="0">
                <a:ln>
                  <a:noFill/>
                </a:ln>
                <a:solidFill>
                  <a:srgbClr val="53645B"/>
                </a:solidFill>
                <a:effectLst/>
                <a:uLnTx/>
                <a:uFillTx/>
                <a:latin typeface="GT Super Display Light" panose="00000400000000000000"/>
                <a:ea typeface="+mn-ea"/>
                <a:cs typeface="Arial" charset="0"/>
              </a:rPr>
              <a:t>T</a:t>
            </a:r>
            <a:r>
              <a:rPr kumimoji="0" lang="en-SG" sz="3200" i="0" u="none" strike="noStrike" kern="0" cap="none" normalizeH="0" baseline="0" noProof="0" dirty="0">
                <a:ln>
                  <a:noFill/>
                </a:ln>
                <a:solidFill>
                  <a:srgbClr val="53645B"/>
                </a:solidFill>
                <a:effectLst/>
                <a:uLnTx/>
                <a:uFillTx/>
                <a:latin typeface="GT Super Display Light" panose="00000400000000000000"/>
                <a:ea typeface="+mn-ea"/>
                <a:cs typeface="Arial" charset="0"/>
              </a:rPr>
              <a:t>HE </a:t>
            </a:r>
            <a:r>
              <a:rPr lang="en-SG" sz="3200" kern="0" dirty="0">
                <a:solidFill>
                  <a:srgbClr val="53645B"/>
                </a:solidFill>
                <a:latin typeface="GT Super Display Light" panose="00000400000000000000"/>
                <a:cs typeface="Arial" charset="0"/>
              </a:rPr>
              <a:t>ARRIVAL 	EXPERIENCE</a:t>
            </a:r>
          </a:p>
          <a:p>
            <a:pPr marL="0" marR="0" lvl="0" indent="0" defTabSz="966521" rtl="0" eaLnBrk="1" fontAlgn="auto" latinLnBrk="0" hangingPunct="1">
              <a:lnSpc>
                <a:spcPct val="90000"/>
              </a:lnSpc>
              <a:spcBef>
                <a:spcPct val="0"/>
              </a:spcBef>
              <a:spcAft>
                <a:spcPts val="0"/>
              </a:spcAft>
              <a:buClrTx/>
              <a:buSzTx/>
              <a:buFontTx/>
              <a:buNone/>
              <a:tabLst/>
              <a:defRPr/>
            </a:pPr>
            <a:endParaRPr kumimoji="0" lang="en-SG" sz="3200" i="0" u="none" strike="noStrike" kern="0" cap="none" normalizeH="0" baseline="0" noProof="0" dirty="0">
              <a:ln>
                <a:noFill/>
              </a:ln>
              <a:solidFill>
                <a:srgbClr val="53645B"/>
              </a:solidFill>
              <a:effectLst/>
              <a:uLnTx/>
              <a:uFillTx/>
              <a:latin typeface="GT Super Display Light" panose="00000400000000000000"/>
              <a:ea typeface="+mn-ea"/>
              <a:cs typeface="Arial" charset="0"/>
            </a:endParaRPr>
          </a:p>
          <a:p>
            <a:pPr>
              <a:spcBef>
                <a:spcPts val="100"/>
              </a:spcBef>
              <a:spcAft>
                <a:spcPts val="100"/>
              </a:spcAft>
            </a:pPr>
            <a:r>
              <a:rPr lang="en-US" dirty="0">
                <a:solidFill>
                  <a:srgbClr val="53645B"/>
                </a:solidFill>
                <a:latin typeface="Avenir Book" panose="02000503020000020003" pitchFamily="2" charset="0"/>
              </a:rPr>
              <a:t>Transfers from </a:t>
            </a:r>
            <a:r>
              <a:rPr lang="en-US" dirty="0" err="1">
                <a:solidFill>
                  <a:srgbClr val="53645B"/>
                </a:solidFill>
                <a:latin typeface="Avenir Book" panose="02000503020000020003" pitchFamily="2" charset="0"/>
              </a:rPr>
              <a:t>Velana</a:t>
            </a:r>
            <a:r>
              <a:rPr lang="en-US" dirty="0">
                <a:solidFill>
                  <a:srgbClr val="53645B"/>
                </a:solidFill>
                <a:latin typeface="Avenir Book" panose="02000503020000020003" pitchFamily="2" charset="0"/>
              </a:rPr>
              <a:t> International Airport</a:t>
            </a:r>
          </a:p>
          <a:p>
            <a:pPr>
              <a:spcBef>
                <a:spcPts val="100"/>
              </a:spcBef>
              <a:spcAft>
                <a:spcPts val="100"/>
              </a:spcAft>
            </a:pPr>
            <a:endParaRPr lang="en-US" dirty="0">
              <a:solidFill>
                <a:srgbClr val="53645B"/>
              </a:solidFill>
              <a:latin typeface="Avenir Book" panose="02000503020000020003" pitchFamily="2" charset="0"/>
            </a:endParaRPr>
          </a:p>
          <a:p>
            <a:pPr>
              <a:spcBef>
                <a:spcPts val="100"/>
              </a:spcBef>
              <a:spcAft>
                <a:spcPts val="100"/>
              </a:spcAft>
            </a:pPr>
            <a:r>
              <a:rPr lang="en-US" dirty="0">
                <a:solidFill>
                  <a:srgbClr val="53645B"/>
                </a:solidFill>
                <a:latin typeface="Avenir Book" panose="02000503020000020003" pitchFamily="2" charset="0"/>
              </a:rPr>
              <a:t>Seaplane 	 	15 minutes</a:t>
            </a:r>
          </a:p>
          <a:p>
            <a:pPr>
              <a:spcBef>
                <a:spcPts val="100"/>
              </a:spcBef>
              <a:spcAft>
                <a:spcPts val="100"/>
              </a:spcAft>
            </a:pPr>
            <a:r>
              <a:rPr lang="en-US" dirty="0">
                <a:solidFill>
                  <a:srgbClr val="53645B"/>
                </a:solidFill>
                <a:latin typeface="Avenir Book" panose="02000503020000020003" pitchFamily="2" charset="0"/>
              </a:rPr>
              <a:t>Luxury speedboat		45 minutes</a:t>
            </a:r>
          </a:p>
          <a:p>
            <a:pPr>
              <a:spcBef>
                <a:spcPts val="100"/>
              </a:spcBef>
              <a:spcAft>
                <a:spcPts val="100"/>
              </a:spcAft>
            </a:pPr>
            <a:r>
              <a:rPr lang="en-US" dirty="0">
                <a:solidFill>
                  <a:srgbClr val="53645B"/>
                </a:solidFill>
                <a:latin typeface="Avenir Book" panose="02000503020000020003" pitchFamily="2" charset="0"/>
              </a:rPr>
              <a:t>Luxury yacht		75 minutes</a:t>
            </a:r>
          </a:p>
        </p:txBody>
      </p:sp>
      <p:pic>
        <p:nvPicPr>
          <p:cNvPr id="4" name="Picture 3">
            <a:extLst>
              <a:ext uri="{FF2B5EF4-FFF2-40B4-BE49-F238E27FC236}">
                <a16:creationId xmlns:a16="http://schemas.microsoft.com/office/drawing/2014/main" id="{CAA5D8BA-3C6D-422E-9821-0C6E2101360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2501" r="198" b="6570"/>
          <a:stretch/>
        </p:blipFill>
        <p:spPr>
          <a:xfrm>
            <a:off x="-11057" y="0"/>
            <a:ext cx="5577230" cy="3391929"/>
          </a:xfrm>
          <a:prstGeom prst="rect">
            <a:avLst/>
          </a:prstGeom>
        </p:spPr>
      </p:pic>
      <p:pic>
        <p:nvPicPr>
          <p:cNvPr id="19" name="Picture 18">
            <a:extLst>
              <a:ext uri="{FF2B5EF4-FFF2-40B4-BE49-F238E27FC236}">
                <a16:creationId xmlns:a16="http://schemas.microsoft.com/office/drawing/2014/main" id="{13794E4A-6360-489C-BDE8-8D76848BCA9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pic>
        <p:nvPicPr>
          <p:cNvPr id="6" name="Picture 5">
            <a:extLst>
              <a:ext uri="{FF2B5EF4-FFF2-40B4-BE49-F238E27FC236}">
                <a16:creationId xmlns:a16="http://schemas.microsoft.com/office/drawing/2014/main" id="{9B0BA51F-4063-E1A4-09C3-E5380608DE1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5832" b="6632"/>
          <a:stretch/>
        </p:blipFill>
        <p:spPr>
          <a:xfrm>
            <a:off x="5577230" y="3437215"/>
            <a:ext cx="6614770" cy="3420786"/>
          </a:xfrm>
          <a:prstGeom prst="rect">
            <a:avLst/>
          </a:prstGeom>
        </p:spPr>
      </p:pic>
      <p:pic>
        <p:nvPicPr>
          <p:cNvPr id="2" name="Picture 1" descr="A picture containing animal, reef, water, blue&#10;&#10;Description automatically generated">
            <a:extLst>
              <a:ext uri="{FF2B5EF4-FFF2-40B4-BE49-F238E27FC236}">
                <a16:creationId xmlns:a16="http://schemas.microsoft.com/office/drawing/2014/main" id="{9775FE03-53F3-196D-2AD8-646139434194}"/>
              </a:ext>
            </a:extLst>
          </p:cNvPr>
          <p:cNvPicPr/>
          <p:nvPr/>
        </p:nvPicPr>
        <p:blipFill rotWithShape="1">
          <a:blip r:embed="rId7" cstate="screen">
            <a:extLst>
              <a:ext uri="{28A0092B-C50C-407E-A947-70E740481C1C}">
                <a14:useLocalDpi xmlns:a14="http://schemas.microsoft.com/office/drawing/2010/main"/>
              </a:ext>
            </a:extLst>
          </a:blip>
          <a:srcRect l="-167" t="11411" r="167" b="-11411"/>
          <a:stretch/>
        </p:blipFill>
        <p:spPr>
          <a:xfrm>
            <a:off x="5566173" y="0"/>
            <a:ext cx="6614770" cy="3870664"/>
          </a:xfrm>
          <a:prstGeom prst="rect">
            <a:avLst/>
          </a:prstGeom>
        </p:spPr>
      </p:pic>
      <p:pic>
        <p:nvPicPr>
          <p:cNvPr id="3" name="Picture 2">
            <a:hlinkClick r:id="rId8"/>
            <a:extLst>
              <a:ext uri="{FF2B5EF4-FFF2-40B4-BE49-F238E27FC236}">
                <a16:creationId xmlns:a16="http://schemas.microsoft.com/office/drawing/2014/main" id="{B4E19662-2B7E-0650-205A-AA037711873E}"/>
              </a:ext>
            </a:extLst>
          </p:cNvPr>
          <p:cNvPicPr/>
          <p:nvPr/>
        </p:nvPicPr>
        <p:blipFill rotWithShape="1">
          <a:blip r:embed="rId9" cstate="screen">
            <a:extLst>
              <a:ext uri="{28A0092B-C50C-407E-A947-70E740481C1C}">
                <a14:useLocalDpi xmlns:a14="http://schemas.microsoft.com/office/drawing/2010/main"/>
              </a:ext>
            </a:extLst>
          </a:blip>
          <a:srcRect/>
          <a:stretch/>
        </p:blipFill>
        <p:spPr>
          <a:xfrm>
            <a:off x="6158542" y="323362"/>
            <a:ext cx="345247" cy="253032"/>
          </a:xfrm>
          <a:prstGeom prst="rect">
            <a:avLst/>
          </a:prstGeom>
        </p:spPr>
      </p:pic>
    </p:spTree>
    <p:extLst>
      <p:ext uri="{BB962C8B-B14F-4D97-AF65-F5344CB8AC3E}">
        <p14:creationId xmlns:p14="http://schemas.microsoft.com/office/powerpoint/2010/main" val="2135448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F9223F-7A01-4F0C-9A5A-BF0FC9C35DAC}"/>
              </a:ext>
            </a:extLst>
          </p:cNvPr>
          <p:cNvSpPr txBox="1">
            <a:spLocks/>
          </p:cNvSpPr>
          <p:nvPr/>
        </p:nvSpPr>
        <p:spPr>
          <a:xfrm>
            <a:off x="1859475" y="339112"/>
            <a:ext cx="8473050" cy="485214"/>
          </a:xfrm>
          <a:prstGeom prst="rect">
            <a:avLst/>
          </a:prstGeom>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spc="50" dirty="0">
                <a:solidFill>
                  <a:schemeClr val="bg1"/>
                </a:solidFill>
                <a:latin typeface="GT Super Display Light" panose="00000400000000000000" pitchFamily="2" charset="0"/>
              </a:rPr>
              <a:t>WATERSPORTS AND DIVE SCHOOL</a:t>
            </a:r>
          </a:p>
        </p:txBody>
      </p:sp>
      <p:pic>
        <p:nvPicPr>
          <p:cNvPr id="3" name="Picture 2">
            <a:extLst>
              <a:ext uri="{FF2B5EF4-FFF2-40B4-BE49-F238E27FC236}">
                <a16:creationId xmlns:a16="http://schemas.microsoft.com/office/drawing/2014/main" id="{D6E2C7DC-5D57-46F8-9852-36D287E793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050" r="16560"/>
          <a:stretch/>
        </p:blipFill>
        <p:spPr>
          <a:xfrm>
            <a:off x="257788" y="1080767"/>
            <a:ext cx="3054543" cy="2629665"/>
          </a:xfrm>
          <a:prstGeom prst="rect">
            <a:avLst/>
          </a:prstGeom>
        </p:spPr>
      </p:pic>
      <p:pic>
        <p:nvPicPr>
          <p:cNvPr id="8" name="Picture 7">
            <a:extLst>
              <a:ext uri="{FF2B5EF4-FFF2-40B4-BE49-F238E27FC236}">
                <a16:creationId xmlns:a16="http://schemas.microsoft.com/office/drawing/2014/main" id="{37339A58-4E12-4165-941A-302DD62D72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669"/>
          <a:stretch/>
        </p:blipFill>
        <p:spPr>
          <a:xfrm>
            <a:off x="3476145" y="1080768"/>
            <a:ext cx="2758465" cy="2629664"/>
          </a:xfrm>
          <a:prstGeom prst="rect">
            <a:avLst/>
          </a:prstGeom>
        </p:spPr>
      </p:pic>
      <p:pic>
        <p:nvPicPr>
          <p:cNvPr id="10" name="Picture 9">
            <a:extLst>
              <a:ext uri="{FF2B5EF4-FFF2-40B4-BE49-F238E27FC236}">
                <a16:creationId xmlns:a16="http://schemas.microsoft.com/office/drawing/2014/main" id="{4A3DCEE2-D3E6-44D4-BCA3-26CE284226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98424" y="1080767"/>
            <a:ext cx="2702644" cy="2702644"/>
          </a:xfrm>
          <a:prstGeom prst="rect">
            <a:avLst/>
          </a:prstGeom>
        </p:spPr>
      </p:pic>
      <p:pic>
        <p:nvPicPr>
          <p:cNvPr id="11" name="Picture 10">
            <a:extLst>
              <a:ext uri="{FF2B5EF4-FFF2-40B4-BE49-F238E27FC236}">
                <a16:creationId xmlns:a16="http://schemas.microsoft.com/office/drawing/2014/main" id="{339E5203-0B14-491B-9CC5-81009A6AB2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553"/>
          <a:stretch/>
        </p:blipFill>
        <p:spPr>
          <a:xfrm>
            <a:off x="257788" y="3952969"/>
            <a:ext cx="3054544" cy="2216251"/>
          </a:xfrm>
          <a:prstGeom prst="rect">
            <a:avLst/>
          </a:prstGeom>
        </p:spPr>
      </p:pic>
      <p:pic>
        <p:nvPicPr>
          <p:cNvPr id="12" name="Picture 11">
            <a:extLst>
              <a:ext uri="{FF2B5EF4-FFF2-40B4-BE49-F238E27FC236}">
                <a16:creationId xmlns:a16="http://schemas.microsoft.com/office/drawing/2014/main" id="{BFAE52B4-8036-4E5B-8E59-B239F491978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76145" y="3952970"/>
            <a:ext cx="2758464" cy="2216251"/>
          </a:xfrm>
          <a:prstGeom prst="rect">
            <a:avLst/>
          </a:prstGeom>
        </p:spPr>
      </p:pic>
      <p:pic>
        <p:nvPicPr>
          <p:cNvPr id="13" name="Picture 12">
            <a:extLst>
              <a:ext uri="{FF2B5EF4-FFF2-40B4-BE49-F238E27FC236}">
                <a16:creationId xmlns:a16="http://schemas.microsoft.com/office/drawing/2014/main" id="{B8402F41-B7C5-415F-B4F7-4948FCDF30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9185" r="44561" b="27345"/>
          <a:stretch/>
        </p:blipFill>
        <p:spPr>
          <a:xfrm>
            <a:off x="6398423" y="3966653"/>
            <a:ext cx="2693702" cy="2202568"/>
          </a:xfrm>
          <a:prstGeom prst="rect">
            <a:avLst/>
          </a:prstGeom>
        </p:spPr>
      </p:pic>
      <p:pic>
        <p:nvPicPr>
          <p:cNvPr id="16" name="Picture 15">
            <a:extLst>
              <a:ext uri="{FF2B5EF4-FFF2-40B4-BE49-F238E27FC236}">
                <a16:creationId xmlns:a16="http://schemas.microsoft.com/office/drawing/2014/main" id="{9F70C936-8AE6-40D5-90B6-B7F61CFF39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98864" y="1080767"/>
            <a:ext cx="2702644" cy="2702644"/>
          </a:xfrm>
          <a:prstGeom prst="rect">
            <a:avLst/>
          </a:prstGeom>
        </p:spPr>
      </p:pic>
      <p:pic>
        <p:nvPicPr>
          <p:cNvPr id="18" name="Picture 17">
            <a:extLst>
              <a:ext uri="{FF2B5EF4-FFF2-40B4-BE49-F238E27FC236}">
                <a16:creationId xmlns:a16="http://schemas.microsoft.com/office/drawing/2014/main" id="{95EBB70D-F60E-4307-9937-29DE5299E3B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17725"/>
          <a:stretch/>
        </p:blipFill>
        <p:spPr>
          <a:xfrm>
            <a:off x="9307806" y="3952970"/>
            <a:ext cx="2693702" cy="2216251"/>
          </a:xfrm>
          <a:prstGeom prst="rect">
            <a:avLst/>
          </a:prstGeom>
        </p:spPr>
      </p:pic>
      <p:pic>
        <p:nvPicPr>
          <p:cNvPr id="19" name="Picture 18">
            <a:extLst>
              <a:ext uri="{FF2B5EF4-FFF2-40B4-BE49-F238E27FC236}">
                <a16:creationId xmlns:a16="http://schemas.microsoft.com/office/drawing/2014/main" id="{A34E64FD-E282-4CC4-B9CE-FB0C7AD0452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spTree>
    <p:extLst>
      <p:ext uri="{BB962C8B-B14F-4D97-AF65-F5344CB8AC3E}">
        <p14:creationId xmlns:p14="http://schemas.microsoft.com/office/powerpoint/2010/main" val="387766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A102A7-832C-129A-1613-E4A2A0C420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570" b="13512"/>
          <a:stretch/>
        </p:blipFill>
        <p:spPr>
          <a:xfrm>
            <a:off x="266918" y="1006421"/>
            <a:ext cx="2695996" cy="2584841"/>
          </a:xfrm>
          <a:prstGeom prst="rect">
            <a:avLst/>
          </a:prstGeom>
        </p:spPr>
      </p:pic>
      <p:pic>
        <p:nvPicPr>
          <p:cNvPr id="5" name="Picture 4">
            <a:extLst>
              <a:ext uri="{FF2B5EF4-FFF2-40B4-BE49-F238E27FC236}">
                <a16:creationId xmlns:a16="http://schemas.microsoft.com/office/drawing/2014/main" id="{827C8CE1-67F6-85DD-B954-1EB21A1D35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467"/>
          <a:stretch/>
        </p:blipFill>
        <p:spPr>
          <a:xfrm>
            <a:off x="3181459" y="1006421"/>
            <a:ext cx="2695996" cy="2584841"/>
          </a:xfrm>
          <a:prstGeom prst="rect">
            <a:avLst/>
          </a:prstGeom>
        </p:spPr>
      </p:pic>
      <p:pic>
        <p:nvPicPr>
          <p:cNvPr id="6" name="Picture 5">
            <a:extLst>
              <a:ext uri="{FF2B5EF4-FFF2-40B4-BE49-F238E27FC236}">
                <a16:creationId xmlns:a16="http://schemas.microsoft.com/office/drawing/2014/main" id="{3F152B7F-419F-1A4B-2007-1BBFC912BD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9198" r="8754" b="22452"/>
          <a:stretch/>
        </p:blipFill>
        <p:spPr>
          <a:xfrm>
            <a:off x="3181459" y="3765432"/>
            <a:ext cx="2695996" cy="2584841"/>
          </a:xfrm>
          <a:prstGeom prst="rect">
            <a:avLst/>
          </a:prstGeom>
        </p:spPr>
      </p:pic>
      <p:pic>
        <p:nvPicPr>
          <p:cNvPr id="7" name="Picture 6" descr="Threats to Sea Turtles in the Maldives">
            <a:extLst>
              <a:ext uri="{FF2B5EF4-FFF2-40B4-BE49-F238E27FC236}">
                <a16:creationId xmlns:a16="http://schemas.microsoft.com/office/drawing/2014/main" id="{9E7831C3-0192-B54E-CE0E-56810205DE50}"/>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9540" r="35050"/>
          <a:stretch/>
        </p:blipFill>
        <p:spPr bwMode="auto">
          <a:xfrm>
            <a:off x="266918" y="3765433"/>
            <a:ext cx="2695996" cy="25848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183122B-DC6E-111B-12EE-B3F233EF8F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8955" b="27096"/>
          <a:stretch/>
        </p:blipFill>
        <p:spPr>
          <a:xfrm>
            <a:off x="6096000" y="1026237"/>
            <a:ext cx="2695996" cy="2584841"/>
          </a:xfrm>
          <a:prstGeom prst="rect">
            <a:avLst/>
          </a:prstGeom>
        </p:spPr>
      </p:pic>
      <p:pic>
        <p:nvPicPr>
          <p:cNvPr id="10" name="Picture 4">
            <a:extLst>
              <a:ext uri="{FF2B5EF4-FFF2-40B4-BE49-F238E27FC236}">
                <a16:creationId xmlns:a16="http://schemas.microsoft.com/office/drawing/2014/main" id="{2B4ADC76-C690-9771-E88F-EA02DDDB5E7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85" t="155" r="41185" b="-155"/>
          <a:stretch/>
        </p:blipFill>
        <p:spPr bwMode="auto">
          <a:xfrm>
            <a:off x="6096000" y="3765432"/>
            <a:ext cx="2691811" cy="258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542A504-5B67-CE85-3822-CFD3F676402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1995" b="24317"/>
          <a:stretch/>
        </p:blipFill>
        <p:spPr>
          <a:xfrm>
            <a:off x="9067870" y="1006421"/>
            <a:ext cx="2726481" cy="2604657"/>
          </a:xfrm>
          <a:prstGeom prst="rect">
            <a:avLst/>
          </a:prstGeom>
        </p:spPr>
      </p:pic>
      <p:pic>
        <p:nvPicPr>
          <p:cNvPr id="12" name="Picture 18">
            <a:extLst>
              <a:ext uri="{FF2B5EF4-FFF2-40B4-BE49-F238E27FC236}">
                <a16:creationId xmlns:a16="http://schemas.microsoft.com/office/drawing/2014/main" id="{8DDBCCD7-19F2-97BC-41A0-CBC8BD95599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2931"/>
          <a:stretch/>
        </p:blipFill>
        <p:spPr bwMode="auto">
          <a:xfrm>
            <a:off x="9067870" y="3757447"/>
            <a:ext cx="2726481" cy="259065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5DD7115C-811E-92D6-04F7-2884F4DA52A1}"/>
              </a:ext>
            </a:extLst>
          </p:cNvPr>
          <p:cNvSpPr txBox="1">
            <a:spLocks/>
          </p:cNvSpPr>
          <p:nvPr/>
        </p:nvSpPr>
        <p:spPr>
          <a:xfrm>
            <a:off x="1859475" y="339112"/>
            <a:ext cx="8473050" cy="485214"/>
          </a:xfrm>
          <a:prstGeom prst="rect">
            <a:avLst/>
          </a:prstGeom>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spc="50" dirty="0">
                <a:solidFill>
                  <a:schemeClr val="bg1"/>
                </a:solidFill>
                <a:latin typeface="GT Super Display Light" panose="00000400000000000000" pitchFamily="2" charset="0"/>
              </a:rPr>
              <a:t>OCEAN CONSERVANCY</a:t>
            </a:r>
            <a:endParaRPr lang="en-GB" sz="3000" kern="0" spc="162" dirty="0">
              <a:solidFill>
                <a:schemeClr val="bg1"/>
              </a:solidFill>
              <a:latin typeface="GT Super Display Light" panose="00000400000000000000"/>
              <a:ea typeface="+mn-ea"/>
              <a:cs typeface="Arial" charset="0"/>
            </a:endParaRPr>
          </a:p>
        </p:txBody>
      </p:sp>
      <p:pic>
        <p:nvPicPr>
          <p:cNvPr id="13" name="Picture 12">
            <a:extLst>
              <a:ext uri="{FF2B5EF4-FFF2-40B4-BE49-F238E27FC236}">
                <a16:creationId xmlns:a16="http://schemas.microsoft.com/office/drawing/2014/main" id="{9E05D27D-A590-43CE-AD5B-4D5CF42DF06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spTree>
    <p:extLst>
      <p:ext uri="{BB962C8B-B14F-4D97-AF65-F5344CB8AC3E}">
        <p14:creationId xmlns:p14="http://schemas.microsoft.com/office/powerpoint/2010/main" val="429002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AEEEAF-B255-6408-187D-EFFFFDDDB917}"/>
              </a:ext>
            </a:extLst>
          </p:cNvPr>
          <p:cNvPicPr>
            <a:picLocks noChangeAspect="1"/>
          </p:cNvPicPr>
          <p:nvPr/>
        </p:nvPicPr>
        <p:blipFill rotWithShape="1">
          <a:blip r:embed="rId3"/>
          <a:srcRect t="43723" b="18759"/>
          <a:stretch/>
        </p:blipFill>
        <p:spPr>
          <a:xfrm>
            <a:off x="0" y="0"/>
            <a:ext cx="6096000" cy="3429000"/>
          </a:xfrm>
          <a:prstGeom prst="rect">
            <a:avLst/>
          </a:prstGeom>
        </p:spPr>
      </p:pic>
      <p:sp>
        <p:nvSpPr>
          <p:cNvPr id="6" name="TextBox 5">
            <a:extLst>
              <a:ext uri="{FF2B5EF4-FFF2-40B4-BE49-F238E27FC236}">
                <a16:creationId xmlns:a16="http://schemas.microsoft.com/office/drawing/2014/main" id="{1C18AB59-FA80-783F-8312-78D6D23757A6}"/>
              </a:ext>
            </a:extLst>
          </p:cNvPr>
          <p:cNvSpPr txBox="1"/>
          <p:nvPr/>
        </p:nvSpPr>
        <p:spPr>
          <a:xfrm>
            <a:off x="82475" y="3013499"/>
            <a:ext cx="5870650" cy="307777"/>
          </a:xfrm>
          <a:prstGeom prst="rect">
            <a:avLst/>
          </a:prstGeom>
          <a:noFill/>
        </p:spPr>
        <p:txBody>
          <a:bodyPr wrap="square" rtlCol="0" anchor="ctr">
            <a:spAutoFit/>
          </a:bodyPr>
          <a:lstStyle/>
          <a:p>
            <a:r>
              <a:rPr lang="en-SG" sz="1400" dirty="0" err="1">
                <a:solidFill>
                  <a:schemeClr val="bg1"/>
                </a:solidFill>
                <a:latin typeface="Avenir Book" panose="02000503020000020003" pitchFamily="2" charset="0"/>
              </a:rPr>
              <a:t>Skyspace</a:t>
            </a:r>
            <a:r>
              <a:rPr lang="en-SG" sz="1400" dirty="0">
                <a:solidFill>
                  <a:schemeClr val="bg1"/>
                </a:solidFill>
                <a:latin typeface="Avenir Book" panose="02000503020000020003" pitchFamily="2" charset="0"/>
              </a:rPr>
              <a:t> “Amarta” by James Turrell</a:t>
            </a:r>
          </a:p>
        </p:txBody>
      </p:sp>
      <p:pic>
        <p:nvPicPr>
          <p:cNvPr id="2" name="Picture 2" descr="Patina Maldives_Hongjie Yang_Synthesis Monolith_High res_2755_04">
            <a:extLst>
              <a:ext uri="{FF2B5EF4-FFF2-40B4-BE49-F238E27FC236}">
                <a16:creationId xmlns:a16="http://schemas.microsoft.com/office/drawing/2014/main" id="{6B1E2B85-B868-2DB6-E266-EF9C8A0C1C4E}"/>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1667" b="13333"/>
          <a:stretch/>
        </p:blipFill>
        <p:spPr bwMode="auto">
          <a:xfrm>
            <a:off x="0" y="3428998"/>
            <a:ext cx="6096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08EDDA-B922-811A-0F04-504A91F94C0D}"/>
              </a:ext>
            </a:extLst>
          </p:cNvPr>
          <p:cNvSpPr txBox="1"/>
          <p:nvPr/>
        </p:nvSpPr>
        <p:spPr>
          <a:xfrm>
            <a:off x="0" y="6477925"/>
            <a:ext cx="4109884" cy="307777"/>
          </a:xfrm>
          <a:prstGeom prst="rect">
            <a:avLst/>
          </a:prstGeom>
          <a:noFill/>
        </p:spPr>
        <p:txBody>
          <a:bodyPr wrap="square" rtlCol="0" anchor="ctr">
            <a:spAutoFit/>
          </a:bodyPr>
          <a:lstStyle>
            <a:defPPr>
              <a:defRPr lang="en-US"/>
            </a:defPPr>
            <a:lvl1pPr>
              <a:defRPr>
                <a:solidFill>
                  <a:schemeClr val="bg1"/>
                </a:solidFill>
                <a:latin typeface="Avenir Book" panose="02000503020000020003" pitchFamily="2" charset="0"/>
              </a:defRPr>
            </a:lvl1pPr>
          </a:lstStyle>
          <a:p>
            <a:r>
              <a:rPr lang="en-GB" sz="1400" dirty="0"/>
              <a:t>“Synthesis Monoliths” by Hongjie Yang.</a:t>
            </a:r>
          </a:p>
        </p:txBody>
      </p:sp>
      <p:pic>
        <p:nvPicPr>
          <p:cNvPr id="5" name="Picture 4">
            <a:extLst>
              <a:ext uri="{FF2B5EF4-FFF2-40B4-BE49-F238E27FC236}">
                <a16:creationId xmlns:a16="http://schemas.microsoft.com/office/drawing/2014/main" id="{B19F4AE4-C0B0-98C2-2CFD-6BCB06DDBB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8951" r="168" b="26124"/>
          <a:stretch/>
        </p:blipFill>
        <p:spPr>
          <a:xfrm>
            <a:off x="6095999" y="0"/>
            <a:ext cx="6095999" cy="3428998"/>
          </a:xfrm>
          <a:prstGeom prst="rect">
            <a:avLst/>
          </a:prstGeom>
        </p:spPr>
      </p:pic>
      <p:sp>
        <p:nvSpPr>
          <p:cNvPr id="7" name="TextBox 6">
            <a:extLst>
              <a:ext uri="{FF2B5EF4-FFF2-40B4-BE49-F238E27FC236}">
                <a16:creationId xmlns:a16="http://schemas.microsoft.com/office/drawing/2014/main" id="{5D7A59E1-538B-68B0-F5A9-56D0CD5354AB}"/>
              </a:ext>
            </a:extLst>
          </p:cNvPr>
          <p:cNvSpPr txBox="1"/>
          <p:nvPr/>
        </p:nvSpPr>
        <p:spPr>
          <a:xfrm>
            <a:off x="6178475" y="3121221"/>
            <a:ext cx="4455231" cy="307777"/>
          </a:xfrm>
          <a:prstGeom prst="rect">
            <a:avLst/>
          </a:prstGeom>
          <a:noFill/>
        </p:spPr>
        <p:txBody>
          <a:bodyPr wrap="square">
            <a:spAutoFit/>
          </a:bodyPr>
          <a:lstStyle/>
          <a:p>
            <a:r>
              <a:rPr lang="en-GB" sz="1400" dirty="0">
                <a:solidFill>
                  <a:schemeClr val="bg1"/>
                </a:solidFill>
                <a:latin typeface="Avenir Book" panose="02000503020000020003" pitchFamily="2" charset="0"/>
              </a:rPr>
              <a:t>“Ocean Archaeology Social” by Pamela </a:t>
            </a:r>
            <a:r>
              <a:rPr lang="en-GB" sz="1400" dirty="0" err="1">
                <a:solidFill>
                  <a:schemeClr val="bg1"/>
                </a:solidFill>
                <a:latin typeface="Avenir Book" panose="02000503020000020003" pitchFamily="2" charset="0"/>
              </a:rPr>
              <a:t>Longobardi</a:t>
            </a:r>
            <a:r>
              <a:rPr lang="en-GB" sz="1400" dirty="0">
                <a:solidFill>
                  <a:schemeClr val="bg1"/>
                </a:solidFill>
                <a:latin typeface="Avenir Book" panose="02000503020000020003" pitchFamily="2" charset="0"/>
              </a:rPr>
              <a:t>.</a:t>
            </a:r>
          </a:p>
        </p:txBody>
      </p:sp>
      <p:pic>
        <p:nvPicPr>
          <p:cNvPr id="9" name="Picture 8">
            <a:extLst>
              <a:ext uri="{FF2B5EF4-FFF2-40B4-BE49-F238E27FC236}">
                <a16:creationId xmlns:a16="http://schemas.microsoft.com/office/drawing/2014/main" id="{6DBE7347-914F-802F-FC33-98BDCE3A26B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6732" b="18268"/>
          <a:stretch/>
        </p:blipFill>
        <p:spPr>
          <a:xfrm>
            <a:off x="6095998" y="3428998"/>
            <a:ext cx="6096002" cy="3429002"/>
          </a:xfrm>
          <a:prstGeom prst="rect">
            <a:avLst/>
          </a:prstGeom>
        </p:spPr>
      </p:pic>
      <p:sp>
        <p:nvSpPr>
          <p:cNvPr id="10" name="TextBox 9">
            <a:extLst>
              <a:ext uri="{FF2B5EF4-FFF2-40B4-BE49-F238E27FC236}">
                <a16:creationId xmlns:a16="http://schemas.microsoft.com/office/drawing/2014/main" id="{8DC3A52C-5102-BF88-C546-2C90A3420222}"/>
              </a:ext>
            </a:extLst>
          </p:cNvPr>
          <p:cNvSpPr txBox="1"/>
          <p:nvPr/>
        </p:nvSpPr>
        <p:spPr>
          <a:xfrm>
            <a:off x="6178474" y="6550219"/>
            <a:ext cx="4455231" cy="307777"/>
          </a:xfrm>
          <a:prstGeom prst="rect">
            <a:avLst/>
          </a:prstGeom>
          <a:noFill/>
        </p:spPr>
        <p:txBody>
          <a:bodyPr wrap="square">
            <a:spAutoFit/>
          </a:bodyPr>
          <a:lstStyle/>
          <a:p>
            <a:r>
              <a:rPr lang="en-GB" sz="1400" dirty="0">
                <a:solidFill>
                  <a:schemeClr val="bg1"/>
                </a:solidFill>
                <a:latin typeface="Avenir Book" panose="02000503020000020003" pitchFamily="2" charset="0"/>
              </a:rPr>
              <a:t>“</a:t>
            </a:r>
            <a:r>
              <a:rPr lang="en-GB" sz="1400" dirty="0" err="1">
                <a:solidFill>
                  <a:schemeClr val="bg1"/>
                </a:solidFill>
                <a:latin typeface="Avenir Book" panose="02000503020000020003" pitchFamily="2" charset="0"/>
              </a:rPr>
              <a:t>Momento</a:t>
            </a:r>
            <a:r>
              <a:rPr lang="en-GB" sz="1400" dirty="0">
                <a:solidFill>
                  <a:schemeClr val="bg1"/>
                </a:solidFill>
                <a:latin typeface="Avenir Book" panose="02000503020000020003" pitchFamily="2" charset="0"/>
              </a:rPr>
              <a:t>” by FAHR Studio.</a:t>
            </a:r>
          </a:p>
        </p:txBody>
      </p:sp>
    </p:spTree>
    <p:extLst>
      <p:ext uri="{BB962C8B-B14F-4D97-AF65-F5344CB8AC3E}">
        <p14:creationId xmlns:p14="http://schemas.microsoft.com/office/powerpoint/2010/main" val="2813336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EEB99CC-3466-15CF-A473-2B68E514ED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077065" y="0"/>
            <a:ext cx="51149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76E74E9-9AE9-3894-009B-5B856F703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399" y="295275"/>
            <a:ext cx="1928811" cy="19288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B4B0642-A56C-7889-3D0C-3ECA0CEC7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399" y="2464594"/>
            <a:ext cx="1928811" cy="19288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09CF645-1858-2C88-B76C-D600163E0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399" y="4633913"/>
            <a:ext cx="1928811" cy="192881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B9B220E-3F17-D911-416D-30563E53496E}"/>
              </a:ext>
            </a:extLst>
          </p:cNvPr>
          <p:cNvSpPr txBox="1">
            <a:spLocks/>
          </p:cNvSpPr>
          <p:nvPr/>
        </p:nvSpPr>
        <p:spPr>
          <a:xfrm>
            <a:off x="392625" y="501037"/>
            <a:ext cx="8473050" cy="485214"/>
          </a:xfrm>
          <a:prstGeom prst="rect">
            <a:avLst/>
          </a:prstGeom>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spc="50" dirty="0">
                <a:solidFill>
                  <a:schemeClr val="bg1"/>
                </a:solidFill>
                <a:latin typeface="GT Super Display Light" panose="00000400000000000000" pitchFamily="2" charset="0"/>
              </a:rPr>
              <a:t>SUMMER AT PATINA MALDIVES</a:t>
            </a:r>
            <a:endParaRPr lang="en-GB" sz="3000" kern="0" spc="162" dirty="0">
              <a:solidFill>
                <a:schemeClr val="bg1"/>
              </a:solidFill>
              <a:latin typeface="GT Super Display Light" panose="00000400000000000000"/>
              <a:ea typeface="+mn-ea"/>
              <a:cs typeface="Arial" charset="0"/>
            </a:endParaRPr>
          </a:p>
        </p:txBody>
      </p:sp>
      <p:sp>
        <p:nvSpPr>
          <p:cNvPr id="4" name="TextBox 3">
            <a:extLst>
              <a:ext uri="{FF2B5EF4-FFF2-40B4-BE49-F238E27FC236}">
                <a16:creationId xmlns:a16="http://schemas.microsoft.com/office/drawing/2014/main" id="{33F458D2-B128-90E1-2036-F5571131DB45}"/>
              </a:ext>
            </a:extLst>
          </p:cNvPr>
          <p:cNvSpPr txBox="1"/>
          <p:nvPr/>
        </p:nvSpPr>
        <p:spPr>
          <a:xfrm>
            <a:off x="500066" y="1843444"/>
            <a:ext cx="5334000" cy="3754874"/>
          </a:xfrm>
          <a:prstGeom prst="rect">
            <a:avLst/>
          </a:prstGeom>
          <a:noFill/>
        </p:spPr>
        <p:txBody>
          <a:bodyPr wrap="square" rtlCol="0">
            <a:spAutoFit/>
          </a:bodyPr>
          <a:lstStyle/>
          <a:p>
            <a:r>
              <a:rPr lang="en-US" sz="1400" dirty="0">
                <a:solidFill>
                  <a:schemeClr val="bg1"/>
                </a:solidFill>
                <a:latin typeface="Avenir Book" panose="02000503020000020003" pitchFamily="2" charset="0"/>
              </a:rPr>
              <a:t>BAR TRENCH POP-UP</a:t>
            </a:r>
          </a:p>
          <a:p>
            <a:r>
              <a:rPr lang="en-US" sz="1400" dirty="0">
                <a:solidFill>
                  <a:schemeClr val="bg1"/>
                </a:solidFill>
                <a:latin typeface="Avenir Book" panose="02000503020000020003" pitchFamily="2" charset="0"/>
              </a:rPr>
              <a:t>8 to 10 June 2024</a:t>
            </a:r>
          </a:p>
          <a:p>
            <a:endParaRPr lang="en-US" sz="1400" dirty="0">
              <a:solidFill>
                <a:schemeClr val="bg1"/>
              </a:solidFill>
              <a:latin typeface="Avenir Book" panose="02000503020000020003" pitchFamily="2" charset="0"/>
            </a:endParaRPr>
          </a:p>
          <a:p>
            <a:r>
              <a:rPr lang="en-US" sz="1400" dirty="0">
                <a:solidFill>
                  <a:schemeClr val="bg1"/>
                </a:solidFill>
                <a:latin typeface="Avenir Book" panose="02000503020000020003" pitchFamily="2" charset="0"/>
              </a:rPr>
              <a:t>EID AL ADHA CELEBRATION</a:t>
            </a:r>
          </a:p>
          <a:p>
            <a:r>
              <a:rPr lang="en-US" sz="1400" dirty="0">
                <a:solidFill>
                  <a:schemeClr val="bg1"/>
                </a:solidFill>
                <a:latin typeface="Avenir Book" panose="02000503020000020003" pitchFamily="2" charset="0"/>
              </a:rPr>
              <a:t>16 June 2024</a:t>
            </a:r>
          </a:p>
          <a:p>
            <a:endParaRPr lang="en-US" sz="1400" dirty="0">
              <a:solidFill>
                <a:schemeClr val="bg1"/>
              </a:solidFill>
              <a:latin typeface="Avenir Book" panose="02000503020000020003" pitchFamily="2" charset="0"/>
            </a:endParaRPr>
          </a:p>
          <a:p>
            <a:r>
              <a:rPr lang="en-US" sz="1400" dirty="0">
                <a:solidFill>
                  <a:schemeClr val="bg1"/>
                </a:solidFill>
                <a:latin typeface="Avenir Book" panose="02000503020000020003" pitchFamily="2" charset="0"/>
              </a:rPr>
              <a:t>POTTERY CLASSES BY THE CLAY STUDIO MALDIVES</a:t>
            </a:r>
          </a:p>
          <a:p>
            <a:r>
              <a:rPr lang="en-US" sz="1400" dirty="0">
                <a:solidFill>
                  <a:schemeClr val="bg1"/>
                </a:solidFill>
                <a:latin typeface="Avenir Book" panose="02000503020000020003" pitchFamily="2" charset="0"/>
              </a:rPr>
              <a:t>1 to 30 June 2024 </a:t>
            </a:r>
          </a:p>
          <a:p>
            <a:endParaRPr lang="en-US" sz="1400" dirty="0">
              <a:solidFill>
                <a:schemeClr val="bg1"/>
              </a:solidFill>
              <a:latin typeface="Avenir Book" panose="02000503020000020003" pitchFamily="2" charset="0"/>
            </a:endParaRPr>
          </a:p>
          <a:p>
            <a:r>
              <a:rPr lang="en-US" sz="1400" dirty="0">
                <a:solidFill>
                  <a:schemeClr val="bg1"/>
                </a:solidFill>
                <a:latin typeface="Avenir Book" panose="02000503020000020003" pitchFamily="2" charset="0"/>
              </a:rPr>
              <a:t>LIFE ENERGY WITH SASSAN BEHNAM-BAKHTIAR</a:t>
            </a:r>
          </a:p>
          <a:p>
            <a:r>
              <a:rPr lang="en-US" sz="1400" dirty="0">
                <a:solidFill>
                  <a:schemeClr val="bg1"/>
                </a:solidFill>
                <a:latin typeface="Avenir Book" panose="02000503020000020003" pitchFamily="2" charset="0"/>
              </a:rPr>
              <a:t>July 2024</a:t>
            </a:r>
          </a:p>
          <a:p>
            <a:endParaRPr lang="en-US" sz="1400" dirty="0">
              <a:solidFill>
                <a:schemeClr val="bg1"/>
              </a:solidFill>
              <a:latin typeface="Avenir Book" panose="02000503020000020003" pitchFamily="2" charset="0"/>
            </a:endParaRPr>
          </a:p>
          <a:p>
            <a:r>
              <a:rPr lang="en-US" sz="1400" dirty="0">
                <a:solidFill>
                  <a:schemeClr val="bg1"/>
                </a:solidFill>
                <a:latin typeface="Avenir Book" panose="02000503020000020003" pitchFamily="2" charset="0"/>
              </a:rPr>
              <a:t>REAL MADRID FOUNDATION FOOTBALL CLINIC</a:t>
            </a:r>
          </a:p>
          <a:p>
            <a:r>
              <a:rPr lang="en-US" sz="1400" dirty="0">
                <a:solidFill>
                  <a:schemeClr val="bg1"/>
                </a:solidFill>
                <a:latin typeface="Avenir Book" panose="02000503020000020003" pitchFamily="2" charset="0"/>
              </a:rPr>
              <a:t>4 July to 12 August 2024 </a:t>
            </a:r>
          </a:p>
          <a:p>
            <a:endParaRPr lang="en-US" sz="1400" dirty="0">
              <a:solidFill>
                <a:schemeClr val="bg1"/>
              </a:solidFill>
              <a:latin typeface="Avenir Book" panose="02000503020000020003" pitchFamily="2" charset="0"/>
            </a:endParaRPr>
          </a:p>
          <a:p>
            <a:r>
              <a:rPr lang="en-US" sz="1400" dirty="0">
                <a:solidFill>
                  <a:schemeClr val="bg1"/>
                </a:solidFill>
                <a:latin typeface="Avenir Book" panose="02000503020000020003" pitchFamily="2" charset="0"/>
              </a:rPr>
              <a:t>YOUTH SAILING ACADEMY</a:t>
            </a:r>
          </a:p>
          <a:p>
            <a:r>
              <a:rPr lang="en-US" sz="1400" dirty="0">
                <a:solidFill>
                  <a:schemeClr val="bg1"/>
                </a:solidFill>
                <a:latin typeface="Avenir Book" panose="02000503020000020003" pitchFamily="2" charset="0"/>
              </a:rPr>
              <a:t>14 July to 15 August 2024</a:t>
            </a:r>
          </a:p>
        </p:txBody>
      </p:sp>
    </p:spTree>
    <p:extLst>
      <p:ext uri="{BB962C8B-B14F-4D97-AF65-F5344CB8AC3E}">
        <p14:creationId xmlns:p14="http://schemas.microsoft.com/office/powerpoint/2010/main" val="363709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F17B1E-E8E3-F51F-EAF1-B94C0406AB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28" r="18333"/>
          <a:stretch/>
        </p:blipFill>
        <p:spPr bwMode="auto">
          <a:xfrm>
            <a:off x="7038974" y="0"/>
            <a:ext cx="5153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D6786F7-D2B7-7AF1-40B3-F3ECAF3A1A9E}"/>
              </a:ext>
            </a:extLst>
          </p:cNvPr>
          <p:cNvPicPr>
            <a:picLocks noChangeAspect="1"/>
          </p:cNvPicPr>
          <p:nvPr/>
        </p:nvPicPr>
        <p:blipFill>
          <a:blip r:embed="rId3"/>
          <a:stretch>
            <a:fillRect/>
          </a:stretch>
        </p:blipFill>
        <p:spPr>
          <a:xfrm>
            <a:off x="6172199" y="571499"/>
            <a:ext cx="2486026" cy="2486026"/>
          </a:xfrm>
          <a:prstGeom prst="rect">
            <a:avLst/>
          </a:prstGeom>
        </p:spPr>
      </p:pic>
      <p:pic>
        <p:nvPicPr>
          <p:cNvPr id="11" name="Picture 10">
            <a:extLst>
              <a:ext uri="{FF2B5EF4-FFF2-40B4-BE49-F238E27FC236}">
                <a16:creationId xmlns:a16="http://schemas.microsoft.com/office/drawing/2014/main" id="{993D5927-AC97-9D35-A22C-8DE915FC162A}"/>
              </a:ext>
            </a:extLst>
          </p:cNvPr>
          <p:cNvPicPr>
            <a:picLocks noChangeAspect="1"/>
          </p:cNvPicPr>
          <p:nvPr/>
        </p:nvPicPr>
        <p:blipFill>
          <a:blip r:embed="rId4"/>
          <a:stretch>
            <a:fillRect/>
          </a:stretch>
        </p:blipFill>
        <p:spPr>
          <a:xfrm>
            <a:off x="6172199" y="3429000"/>
            <a:ext cx="2486026" cy="2486026"/>
          </a:xfrm>
          <a:prstGeom prst="rect">
            <a:avLst/>
          </a:prstGeom>
        </p:spPr>
      </p:pic>
      <p:sp>
        <p:nvSpPr>
          <p:cNvPr id="12" name="Title 1">
            <a:extLst>
              <a:ext uri="{FF2B5EF4-FFF2-40B4-BE49-F238E27FC236}">
                <a16:creationId xmlns:a16="http://schemas.microsoft.com/office/drawing/2014/main" id="{FAEB9E9E-EF5D-0F54-E264-E7717C405171}"/>
              </a:ext>
            </a:extLst>
          </p:cNvPr>
          <p:cNvSpPr txBox="1">
            <a:spLocks/>
          </p:cNvSpPr>
          <p:nvPr/>
        </p:nvSpPr>
        <p:spPr>
          <a:xfrm>
            <a:off x="392625" y="501037"/>
            <a:ext cx="8473050" cy="485214"/>
          </a:xfrm>
          <a:prstGeom prst="rect">
            <a:avLst/>
          </a:prstGeom>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spc="50" dirty="0">
                <a:solidFill>
                  <a:schemeClr val="bg1"/>
                </a:solidFill>
                <a:latin typeface="GT Super Display Light" panose="00000400000000000000" pitchFamily="2" charset="0"/>
              </a:rPr>
              <a:t>ISLAND FESTIVITIES </a:t>
            </a:r>
            <a:endParaRPr lang="en-GB" sz="3000" kern="0" spc="162" dirty="0">
              <a:solidFill>
                <a:schemeClr val="bg1"/>
              </a:solidFill>
              <a:latin typeface="GT Super Display Light" panose="00000400000000000000"/>
              <a:ea typeface="+mn-ea"/>
              <a:cs typeface="Arial" charset="0"/>
            </a:endParaRPr>
          </a:p>
        </p:txBody>
      </p:sp>
      <p:sp>
        <p:nvSpPr>
          <p:cNvPr id="13" name="TextBox 12">
            <a:extLst>
              <a:ext uri="{FF2B5EF4-FFF2-40B4-BE49-F238E27FC236}">
                <a16:creationId xmlns:a16="http://schemas.microsoft.com/office/drawing/2014/main" id="{812CAC7E-D19D-A7D0-85B2-FB933EFC9F8D}"/>
              </a:ext>
            </a:extLst>
          </p:cNvPr>
          <p:cNvSpPr txBox="1"/>
          <p:nvPr/>
        </p:nvSpPr>
        <p:spPr>
          <a:xfrm>
            <a:off x="473433" y="1257032"/>
            <a:ext cx="5334000" cy="5262979"/>
          </a:xfrm>
          <a:prstGeom prst="rect">
            <a:avLst/>
          </a:prstGeom>
          <a:noFill/>
        </p:spPr>
        <p:txBody>
          <a:bodyPr wrap="square" rtlCol="0">
            <a:spAutoFit/>
          </a:bodyPr>
          <a:lstStyle/>
          <a:p>
            <a:r>
              <a:rPr lang="en-US" sz="1200" dirty="0">
                <a:solidFill>
                  <a:schemeClr val="bg1"/>
                </a:solidFill>
                <a:latin typeface="Avenir Book" panose="02000503020000020003" pitchFamily="2" charset="0"/>
              </a:rPr>
              <a:t>CHRISTMAS TREE LIGHTING CEREMONY</a:t>
            </a:r>
          </a:p>
          <a:p>
            <a:r>
              <a:rPr lang="en-US" sz="1200" dirty="0">
                <a:solidFill>
                  <a:schemeClr val="bg1"/>
                </a:solidFill>
                <a:latin typeface="Avenir Book" panose="02000503020000020003" pitchFamily="2" charset="0"/>
              </a:rPr>
              <a:t>21 December</a:t>
            </a:r>
          </a:p>
          <a:p>
            <a:endParaRPr lang="en-US" sz="1200" dirty="0">
              <a:solidFill>
                <a:schemeClr val="bg1"/>
              </a:solidFill>
              <a:latin typeface="Avenir Book" panose="02000503020000020003" pitchFamily="2" charset="0"/>
            </a:endParaRPr>
          </a:p>
          <a:p>
            <a:r>
              <a:rPr lang="en-US" sz="1200" dirty="0">
                <a:solidFill>
                  <a:schemeClr val="bg1"/>
                </a:solidFill>
                <a:latin typeface="Avenir Book" panose="02000503020000020003" pitchFamily="2" charset="0"/>
              </a:rPr>
              <a:t>SANTA’S HOUSE (Pop-up)</a:t>
            </a:r>
          </a:p>
          <a:p>
            <a:r>
              <a:rPr lang="en-US" sz="1200" dirty="0">
                <a:solidFill>
                  <a:schemeClr val="bg1"/>
                </a:solidFill>
                <a:latin typeface="Avenir Book" panose="02000503020000020003" pitchFamily="2" charset="0"/>
              </a:rPr>
              <a:t>Until 2nd January</a:t>
            </a:r>
          </a:p>
          <a:p>
            <a:endParaRPr lang="en-US" sz="1200" dirty="0">
              <a:solidFill>
                <a:schemeClr val="bg1"/>
              </a:solidFill>
              <a:latin typeface="Avenir Book" panose="02000503020000020003" pitchFamily="2" charset="0"/>
            </a:endParaRPr>
          </a:p>
          <a:p>
            <a:r>
              <a:rPr lang="en-US" sz="1200" dirty="0">
                <a:solidFill>
                  <a:schemeClr val="bg1"/>
                </a:solidFill>
                <a:latin typeface="Avenir Book" panose="02000503020000020003" pitchFamily="2" charset="0"/>
              </a:rPr>
              <a:t>FARI BEACH CLUB PARTY</a:t>
            </a:r>
          </a:p>
          <a:p>
            <a:r>
              <a:rPr lang="en-US" sz="1200" dirty="0">
                <a:solidFill>
                  <a:schemeClr val="bg1"/>
                </a:solidFill>
                <a:latin typeface="Avenir Book" panose="02000503020000020003" pitchFamily="2" charset="0"/>
              </a:rPr>
              <a:t>22 December</a:t>
            </a:r>
          </a:p>
          <a:p>
            <a:endParaRPr lang="en-US" sz="1200" dirty="0">
              <a:solidFill>
                <a:schemeClr val="bg1"/>
              </a:solidFill>
              <a:latin typeface="Avenir Book" panose="02000503020000020003" pitchFamily="2" charset="0"/>
            </a:endParaRPr>
          </a:p>
          <a:p>
            <a:r>
              <a:rPr lang="en-US" sz="1200" dirty="0">
                <a:solidFill>
                  <a:schemeClr val="bg1"/>
                </a:solidFill>
                <a:latin typeface="Avenir Book" panose="02000503020000020003" pitchFamily="2" charset="0"/>
              </a:rPr>
              <a:t>CHRISTMAS EVE COCKTAILS AND DINNER</a:t>
            </a:r>
            <a:br>
              <a:rPr lang="en-US" sz="1200" dirty="0">
                <a:solidFill>
                  <a:schemeClr val="bg1"/>
                </a:solidFill>
                <a:latin typeface="Avenir Book" panose="02000503020000020003" pitchFamily="2" charset="0"/>
              </a:rPr>
            </a:br>
            <a:r>
              <a:rPr lang="en-US" sz="1200" dirty="0">
                <a:solidFill>
                  <a:schemeClr val="bg1"/>
                </a:solidFill>
                <a:latin typeface="Avenir Book" panose="02000503020000020003" pitchFamily="2" charset="0"/>
              </a:rPr>
              <a:t>24 December</a:t>
            </a:r>
          </a:p>
          <a:p>
            <a:endParaRPr lang="en-US" sz="1200" dirty="0">
              <a:solidFill>
                <a:schemeClr val="bg1"/>
              </a:solidFill>
              <a:latin typeface="Avenir Book" panose="02000503020000020003" pitchFamily="2" charset="0"/>
            </a:endParaRPr>
          </a:p>
          <a:p>
            <a:r>
              <a:rPr lang="en-US" sz="1200" dirty="0">
                <a:solidFill>
                  <a:schemeClr val="bg1"/>
                </a:solidFill>
                <a:latin typeface="Avenir Book" panose="02000503020000020003" pitchFamily="2" charset="0"/>
              </a:rPr>
              <a:t>HERE COMES SANTA CLAUS</a:t>
            </a:r>
            <a:br>
              <a:rPr lang="en-US" sz="1200" dirty="0">
                <a:solidFill>
                  <a:schemeClr val="bg1"/>
                </a:solidFill>
                <a:latin typeface="Avenir Book" panose="02000503020000020003" pitchFamily="2" charset="0"/>
              </a:rPr>
            </a:br>
            <a:r>
              <a:rPr lang="en-US" sz="1200" dirty="0">
                <a:solidFill>
                  <a:schemeClr val="bg1"/>
                </a:solidFill>
                <a:latin typeface="Avenir Book" panose="02000503020000020003" pitchFamily="2" charset="0"/>
              </a:rPr>
              <a:t>25 December</a:t>
            </a:r>
          </a:p>
          <a:p>
            <a:endParaRPr lang="en-US" sz="1200" dirty="0">
              <a:solidFill>
                <a:schemeClr val="bg1"/>
              </a:solidFill>
              <a:latin typeface="Avenir Book" panose="02000503020000020003" pitchFamily="2" charset="0"/>
            </a:endParaRPr>
          </a:p>
          <a:p>
            <a:r>
              <a:rPr lang="nl-NL" sz="1200" dirty="0">
                <a:solidFill>
                  <a:schemeClr val="bg1"/>
                </a:solidFill>
                <a:latin typeface="Avenir Book" panose="02000503020000020003" pitchFamily="2" charset="0"/>
              </a:rPr>
              <a:t>NET ZERO CANDLE LIGHT DINNER AT ROOTS</a:t>
            </a:r>
          </a:p>
          <a:p>
            <a:r>
              <a:rPr lang="en-US" sz="1200" dirty="0">
                <a:solidFill>
                  <a:schemeClr val="bg1"/>
                </a:solidFill>
                <a:latin typeface="Avenir Book" panose="02000503020000020003" pitchFamily="2" charset="0"/>
              </a:rPr>
              <a:t>26 December</a:t>
            </a:r>
          </a:p>
          <a:p>
            <a:r>
              <a:rPr lang="en-US" sz="1200" dirty="0">
                <a:solidFill>
                  <a:schemeClr val="bg1"/>
                </a:solidFill>
                <a:latin typeface="Avenir Book" panose="02000503020000020003" pitchFamily="2" charset="0"/>
              </a:rPr>
              <a:t>BEDOUIN NIGHT AT HELIOS</a:t>
            </a:r>
            <a:br>
              <a:rPr lang="en-US" sz="1200" dirty="0">
                <a:solidFill>
                  <a:schemeClr val="bg1"/>
                </a:solidFill>
                <a:latin typeface="Avenir Book" panose="02000503020000020003" pitchFamily="2" charset="0"/>
              </a:rPr>
            </a:br>
            <a:r>
              <a:rPr lang="en-US" sz="1200" dirty="0">
                <a:solidFill>
                  <a:schemeClr val="bg1"/>
                </a:solidFill>
                <a:latin typeface="Avenir Book" panose="02000503020000020003" pitchFamily="2" charset="0"/>
              </a:rPr>
              <a:t>27 December</a:t>
            </a:r>
          </a:p>
          <a:p>
            <a:r>
              <a:rPr lang="en-US" sz="1200" dirty="0">
                <a:solidFill>
                  <a:schemeClr val="bg1"/>
                </a:solidFill>
                <a:latin typeface="Avenir Book" panose="02000503020000020003" pitchFamily="2" charset="0"/>
              </a:rPr>
              <a:t>SAKE DEGUSTATION DINNER AT KOEN</a:t>
            </a:r>
            <a:br>
              <a:rPr lang="en-US" sz="1200" dirty="0">
                <a:solidFill>
                  <a:schemeClr val="bg1"/>
                </a:solidFill>
                <a:latin typeface="Avenir Book" panose="02000503020000020003" pitchFamily="2" charset="0"/>
              </a:rPr>
            </a:br>
            <a:r>
              <a:rPr lang="en-US" sz="1200" dirty="0">
                <a:solidFill>
                  <a:schemeClr val="bg1"/>
                </a:solidFill>
                <a:latin typeface="Avenir Book" panose="02000503020000020003" pitchFamily="2" charset="0"/>
              </a:rPr>
              <a:t>28 December</a:t>
            </a:r>
          </a:p>
          <a:p>
            <a:endParaRPr lang="en-US" sz="1200" dirty="0">
              <a:solidFill>
                <a:schemeClr val="bg1"/>
              </a:solidFill>
              <a:latin typeface="Avenir Book" panose="02000503020000020003" pitchFamily="2" charset="0"/>
            </a:endParaRPr>
          </a:p>
          <a:p>
            <a:r>
              <a:rPr lang="en-US" sz="1200" dirty="0">
                <a:solidFill>
                  <a:schemeClr val="bg1"/>
                </a:solidFill>
                <a:latin typeface="Avenir Book" panose="02000503020000020003" pitchFamily="2" charset="0"/>
              </a:rPr>
              <a:t>FARI MARINE VILLAGE FESTIVAL</a:t>
            </a:r>
            <a:br>
              <a:rPr lang="en-US" sz="1200" dirty="0">
                <a:solidFill>
                  <a:schemeClr val="bg1"/>
                </a:solidFill>
                <a:latin typeface="Avenir Book" panose="02000503020000020003" pitchFamily="2" charset="0"/>
              </a:rPr>
            </a:br>
            <a:r>
              <a:rPr lang="en-US" sz="1200" dirty="0">
                <a:solidFill>
                  <a:schemeClr val="bg1"/>
                </a:solidFill>
                <a:latin typeface="Avenir Book" panose="02000503020000020003" pitchFamily="2" charset="0"/>
              </a:rPr>
              <a:t>29 December</a:t>
            </a:r>
          </a:p>
          <a:p>
            <a:endParaRPr lang="en-US" sz="1200" dirty="0">
              <a:solidFill>
                <a:schemeClr val="bg1"/>
              </a:solidFill>
              <a:latin typeface="Avenir Book" panose="02000503020000020003" pitchFamily="2" charset="0"/>
            </a:endParaRPr>
          </a:p>
          <a:p>
            <a:endParaRPr lang="en-US" sz="1200" dirty="0">
              <a:solidFill>
                <a:schemeClr val="bg1"/>
              </a:solidFill>
              <a:latin typeface="Avenir Book" panose="02000503020000020003" pitchFamily="2" charset="0"/>
            </a:endParaRPr>
          </a:p>
          <a:p>
            <a:r>
              <a:rPr lang="en-US" sz="1200" dirty="0">
                <a:solidFill>
                  <a:schemeClr val="bg1"/>
                </a:solidFill>
                <a:latin typeface="Avenir Book" panose="02000503020000020003" pitchFamily="2" charset="0"/>
              </a:rPr>
              <a:t>NEW YEAR’S EVE CELEBRATION</a:t>
            </a:r>
            <a:br>
              <a:rPr lang="en-US" sz="1200" dirty="0">
                <a:solidFill>
                  <a:schemeClr val="bg1"/>
                </a:solidFill>
                <a:latin typeface="Avenir Book" panose="02000503020000020003" pitchFamily="2" charset="0"/>
              </a:rPr>
            </a:br>
            <a:r>
              <a:rPr lang="en-US" sz="1200" dirty="0">
                <a:solidFill>
                  <a:schemeClr val="bg1"/>
                </a:solidFill>
                <a:latin typeface="Avenir Book" panose="02000503020000020003" pitchFamily="2" charset="0"/>
              </a:rPr>
              <a:t>31 December</a:t>
            </a:r>
          </a:p>
        </p:txBody>
      </p:sp>
    </p:spTree>
    <p:extLst>
      <p:ext uri="{BB962C8B-B14F-4D97-AF65-F5344CB8AC3E}">
        <p14:creationId xmlns:p14="http://schemas.microsoft.com/office/powerpoint/2010/main" val="2702305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CC5ED6DB-49C0-4535-8F4D-DEB0340B6C5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5707" b="2288"/>
          <a:stretch/>
        </p:blipFill>
        <p:spPr bwMode="auto">
          <a:xfrm>
            <a:off x="0" y="-243940"/>
            <a:ext cx="12192000" cy="71019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627F7AE-A64A-31D3-264F-C9DB92F57DE6}"/>
              </a:ext>
            </a:extLst>
          </p:cNvPr>
          <p:cNvSpPr/>
          <p:nvPr/>
        </p:nvSpPr>
        <p:spPr>
          <a:xfrm>
            <a:off x="487132" y="263978"/>
            <a:ext cx="6008918" cy="2725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lumMod val="75000"/>
                    <a:lumOff val="25000"/>
                  </a:schemeClr>
                </a:solidFill>
                <a:latin typeface="Avenir Book" panose="02000503020000020003" pitchFamily="2" charset="0"/>
              </a:rPr>
              <a:t>RESERVATIONS l </a:t>
            </a:r>
            <a:r>
              <a:rPr lang="en-GB" sz="1400" dirty="0">
                <a:solidFill>
                  <a:schemeClr val="tx1">
                    <a:lumMod val="65000"/>
                    <a:lumOff val="35000"/>
                  </a:schemeClr>
                </a:solidFill>
                <a:latin typeface="Avenir Book" panose="02000503020000020003" pitchFamily="2" charset="0"/>
                <a:hlinkClick r:id="rId4"/>
              </a:rPr>
              <a:t>reservations.maldives@patinahotels.com</a:t>
            </a:r>
            <a:endParaRPr lang="en-GB" sz="1400" dirty="0">
              <a:solidFill>
                <a:schemeClr val="tx1">
                  <a:lumMod val="65000"/>
                  <a:lumOff val="35000"/>
                </a:schemeClr>
              </a:solidFill>
              <a:latin typeface="Avenir Book" panose="02000503020000020003" pitchFamily="2" charset="0"/>
            </a:endParaRPr>
          </a:p>
          <a:p>
            <a:endParaRPr lang="en-GB" sz="1400" b="1" dirty="0">
              <a:solidFill>
                <a:schemeClr val="tx1">
                  <a:lumMod val="65000"/>
                  <a:lumOff val="35000"/>
                </a:schemeClr>
              </a:solidFill>
              <a:latin typeface="Avenir Book" panose="02000503020000020003" pitchFamily="2" charset="0"/>
            </a:endParaRPr>
          </a:p>
          <a:p>
            <a:r>
              <a:rPr lang="en-GB" sz="1400" b="1" dirty="0">
                <a:solidFill>
                  <a:schemeClr val="tx1">
                    <a:lumMod val="75000"/>
                    <a:lumOff val="25000"/>
                  </a:schemeClr>
                </a:solidFill>
                <a:latin typeface="Avenir Book" panose="02000503020000020003" pitchFamily="2" charset="0"/>
              </a:rPr>
              <a:t>WEBSITE l </a:t>
            </a:r>
            <a:r>
              <a:rPr lang="en-GB" sz="1400" dirty="0">
                <a:solidFill>
                  <a:srgbClr val="52645B"/>
                </a:solidFill>
                <a:latin typeface="Avenir Book" panose="02000503020000020003" pitchFamily="2" charset="0"/>
                <a:hlinkClick r:id="rId5"/>
              </a:rPr>
              <a:t>https://patinahotels.com/maldives-fari-islands</a:t>
            </a:r>
            <a:r>
              <a:rPr lang="en-GB" sz="1400" dirty="0">
                <a:solidFill>
                  <a:srgbClr val="52645B"/>
                </a:solidFill>
                <a:latin typeface="Avenir Book" panose="02000503020000020003" pitchFamily="2" charset="0"/>
              </a:rPr>
              <a:t> </a:t>
            </a:r>
          </a:p>
        </p:txBody>
      </p:sp>
      <p:pic>
        <p:nvPicPr>
          <p:cNvPr id="10" name="Picture 9">
            <a:extLst>
              <a:ext uri="{FF2B5EF4-FFF2-40B4-BE49-F238E27FC236}">
                <a16:creationId xmlns:a16="http://schemas.microsoft.com/office/drawing/2014/main" id="{0D7CD1F1-A9AA-D4F5-38B5-23ACF84729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36136" y="5870911"/>
            <a:ext cx="2087864" cy="830814"/>
          </a:xfrm>
          <a:prstGeom prst="rect">
            <a:avLst/>
          </a:prstGeom>
        </p:spPr>
      </p:pic>
      <p:sp>
        <p:nvSpPr>
          <p:cNvPr id="11" name="Title 1">
            <a:extLst>
              <a:ext uri="{FF2B5EF4-FFF2-40B4-BE49-F238E27FC236}">
                <a16:creationId xmlns:a16="http://schemas.microsoft.com/office/drawing/2014/main" id="{CD1DC63B-1B48-81AE-B3EC-2DD36DD3A474}"/>
              </a:ext>
            </a:extLst>
          </p:cNvPr>
          <p:cNvSpPr txBox="1">
            <a:spLocks/>
          </p:cNvSpPr>
          <p:nvPr/>
        </p:nvSpPr>
        <p:spPr>
          <a:xfrm>
            <a:off x="487132" y="697438"/>
            <a:ext cx="3898056" cy="593956"/>
          </a:xfrm>
          <a:prstGeom prst="rect">
            <a:avLst/>
          </a:prstGeom>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kern="0" spc="162" dirty="0">
                <a:solidFill>
                  <a:srgbClr val="53645B"/>
                </a:solidFill>
                <a:latin typeface="GT Super Display Light" panose="00000400000000000000"/>
                <a:ea typeface="+mn-ea"/>
                <a:cs typeface="Arial" charset="0"/>
              </a:rPr>
              <a:t>CONTACTS</a:t>
            </a:r>
          </a:p>
        </p:txBody>
      </p:sp>
      <p:pic>
        <p:nvPicPr>
          <p:cNvPr id="3" name="Picture 2">
            <a:extLst>
              <a:ext uri="{FF2B5EF4-FFF2-40B4-BE49-F238E27FC236}">
                <a16:creationId xmlns:a16="http://schemas.microsoft.com/office/drawing/2014/main" id="{693C8D21-16E6-4ACF-BD92-90816AD2833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7035" y="2774720"/>
            <a:ext cx="1679125" cy="1679125"/>
          </a:xfrm>
          <a:prstGeom prst="rect">
            <a:avLst/>
          </a:prstGeom>
        </p:spPr>
      </p:pic>
      <p:pic>
        <p:nvPicPr>
          <p:cNvPr id="2" name="Picture 1" descr="PRESS ROOM - Rocabella Hotel in Mykonos">
            <a:extLst>
              <a:ext uri="{FF2B5EF4-FFF2-40B4-BE49-F238E27FC236}">
                <a16:creationId xmlns:a16="http://schemas.microsoft.com/office/drawing/2014/main" id="{37C2E652-4353-D469-911E-8008110D746A}"/>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19455" y="6240238"/>
            <a:ext cx="1884991" cy="3593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429A30C-B2C5-1C47-79BB-7B3E4E56C63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48558" y="5918457"/>
            <a:ext cx="1542692" cy="735721"/>
          </a:xfrm>
          <a:prstGeom prst="rect">
            <a:avLst/>
          </a:prstGeom>
        </p:spPr>
      </p:pic>
      <p:pic>
        <p:nvPicPr>
          <p:cNvPr id="5" name="Picture 4">
            <a:extLst>
              <a:ext uri="{FF2B5EF4-FFF2-40B4-BE49-F238E27FC236}">
                <a16:creationId xmlns:a16="http://schemas.microsoft.com/office/drawing/2014/main" id="{5AB57AC4-0B88-6015-1250-006F9E87A16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730018" y="5979216"/>
            <a:ext cx="1117744" cy="639556"/>
          </a:xfrm>
          <a:prstGeom prst="rect">
            <a:avLst/>
          </a:prstGeom>
        </p:spPr>
      </p:pic>
      <p:pic>
        <p:nvPicPr>
          <p:cNvPr id="7" name="Picture 2">
            <a:extLst>
              <a:ext uri="{FF2B5EF4-FFF2-40B4-BE49-F238E27FC236}">
                <a16:creationId xmlns:a16="http://schemas.microsoft.com/office/drawing/2014/main" id="{C32F1CE7-A6C5-473F-9519-F6B8539FEA3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847762" y="4980892"/>
            <a:ext cx="976312"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594D5C81-6637-40AF-954B-3C3C77907209}"/>
              </a:ext>
            </a:extLst>
          </p:cNvPr>
          <p:cNvPicPr>
            <a:picLocks noChangeAspect="1" noChangeArrowheads="1"/>
          </p:cNvPicPr>
          <p:nvPr/>
        </p:nvPicPr>
        <p:blipFill rotWithShape="1">
          <a:blip r:embed="rId12" cstate="screen">
            <a:duotone>
              <a:prstClr val="black"/>
              <a:schemeClr val="bg1">
                <a:tint val="45000"/>
                <a:satMod val="400000"/>
              </a:schemeClr>
            </a:duotone>
            <a:extLst>
              <a:ext uri="{28A0092B-C50C-407E-A947-70E740481C1C}">
                <a14:useLocalDpi xmlns:a14="http://schemas.microsoft.com/office/drawing/2010/main"/>
              </a:ext>
            </a:extLst>
          </a:blip>
          <a:srcRect r="25784"/>
          <a:stretch/>
        </p:blipFill>
        <p:spPr bwMode="auto">
          <a:xfrm>
            <a:off x="1125183" y="5107324"/>
            <a:ext cx="1193971" cy="4794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BF7F026-8FEE-494B-B4FD-2A66B263C78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1468" y="4931634"/>
            <a:ext cx="869272" cy="830814"/>
          </a:xfrm>
          <a:prstGeom prst="rect">
            <a:avLst/>
          </a:prstGeom>
        </p:spPr>
      </p:pic>
      <p:pic>
        <p:nvPicPr>
          <p:cNvPr id="12" name="Picture 11">
            <a:extLst>
              <a:ext uri="{FF2B5EF4-FFF2-40B4-BE49-F238E27FC236}">
                <a16:creationId xmlns:a16="http://schemas.microsoft.com/office/drawing/2014/main" id="{1FADAEAF-993B-43B0-9127-0A12722D320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291250" y="4980892"/>
            <a:ext cx="1064198" cy="659283"/>
          </a:xfrm>
          <a:prstGeom prst="rect">
            <a:avLst/>
          </a:prstGeom>
        </p:spPr>
      </p:pic>
    </p:spTree>
    <p:extLst>
      <p:ext uri="{BB962C8B-B14F-4D97-AF65-F5344CB8AC3E}">
        <p14:creationId xmlns:p14="http://schemas.microsoft.com/office/powerpoint/2010/main" val="4168374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7E7958-8915-7FD5-AEA4-D09966E926AB}"/>
              </a:ext>
            </a:extLst>
          </p:cNvPr>
          <p:cNvSpPr/>
          <p:nvPr/>
        </p:nvSpPr>
        <p:spPr>
          <a:xfrm>
            <a:off x="339773" y="363872"/>
            <a:ext cx="7416951" cy="507831"/>
          </a:xfrm>
          <a:prstGeom prst="rect">
            <a:avLst/>
          </a:prstGeom>
        </p:spPr>
        <p:txBody>
          <a:bodyPr wrap="square">
            <a:spAutoFit/>
          </a:bodyPr>
          <a:lstStyle/>
          <a:p>
            <a:pPr marL="0" marR="0" lvl="0" indent="0" algn="l" defTabSz="966521" rtl="0" eaLnBrk="1" fontAlgn="auto" latinLnBrk="0" hangingPunct="1">
              <a:lnSpc>
                <a:spcPct val="90000"/>
              </a:lnSpc>
              <a:spcBef>
                <a:spcPct val="0"/>
              </a:spcBef>
              <a:spcAft>
                <a:spcPts val="0"/>
              </a:spcAft>
              <a:buClrTx/>
              <a:buSzTx/>
              <a:buFontTx/>
              <a:buNone/>
              <a:tabLst/>
              <a:defRPr/>
            </a:pPr>
            <a:r>
              <a:rPr lang="en-SG" sz="3000" spc="150" dirty="0">
                <a:solidFill>
                  <a:schemeClr val="bg1"/>
                </a:solidFill>
                <a:latin typeface="GT Super Display Light" panose="00000400000000000000"/>
                <a:cs typeface="Arial" charset="0"/>
              </a:rPr>
              <a:t>ONE BEDROOM WATER POOL VILLA     </a:t>
            </a:r>
          </a:p>
        </p:txBody>
      </p:sp>
      <p:pic>
        <p:nvPicPr>
          <p:cNvPr id="7" name="Picture 6">
            <a:extLst>
              <a:ext uri="{FF2B5EF4-FFF2-40B4-BE49-F238E27FC236}">
                <a16:creationId xmlns:a16="http://schemas.microsoft.com/office/drawing/2014/main" id="{5D30BB41-585B-4F01-925D-4B73A0E4FA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719" b="4301"/>
          <a:stretch/>
        </p:blipFill>
        <p:spPr>
          <a:xfrm>
            <a:off x="8127264" y="4023360"/>
            <a:ext cx="4064736" cy="2834640"/>
          </a:xfrm>
          <a:prstGeom prst="rect">
            <a:avLst/>
          </a:prstGeom>
        </p:spPr>
      </p:pic>
      <p:pic>
        <p:nvPicPr>
          <p:cNvPr id="11" name="Picture 10">
            <a:extLst>
              <a:ext uri="{FF2B5EF4-FFF2-40B4-BE49-F238E27FC236}">
                <a16:creationId xmlns:a16="http://schemas.microsoft.com/office/drawing/2014/main" id="{9C672C46-A7C1-47CC-AB46-6F2B00094E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135" t="14908" b="-327"/>
          <a:stretch/>
        </p:blipFill>
        <p:spPr>
          <a:xfrm>
            <a:off x="8127265" y="1112519"/>
            <a:ext cx="4064736" cy="2834640"/>
          </a:xfrm>
          <a:prstGeom prst="rect">
            <a:avLst/>
          </a:prstGeom>
        </p:spPr>
      </p:pic>
      <p:pic>
        <p:nvPicPr>
          <p:cNvPr id="12" name="Picture 11">
            <a:extLst>
              <a:ext uri="{FF2B5EF4-FFF2-40B4-BE49-F238E27FC236}">
                <a16:creationId xmlns:a16="http://schemas.microsoft.com/office/drawing/2014/main" id="{698F8A1F-E76E-416C-92C8-915C70E9C8A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pic>
        <p:nvPicPr>
          <p:cNvPr id="3" name="Picture 2">
            <a:extLst>
              <a:ext uri="{FF2B5EF4-FFF2-40B4-BE49-F238E27FC236}">
                <a16:creationId xmlns:a16="http://schemas.microsoft.com/office/drawing/2014/main" id="{F2DD4833-22B7-C988-FC60-8F6F83E0D22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3827"/>
          <a:stretch/>
        </p:blipFill>
        <p:spPr>
          <a:xfrm>
            <a:off x="0" y="1112519"/>
            <a:ext cx="7965258" cy="5745481"/>
          </a:xfrm>
          <a:prstGeom prst="rect">
            <a:avLst/>
          </a:prstGeom>
        </p:spPr>
      </p:pic>
      <p:sp>
        <p:nvSpPr>
          <p:cNvPr id="9" name="Rectangle 8">
            <a:extLst>
              <a:ext uri="{FF2B5EF4-FFF2-40B4-BE49-F238E27FC236}">
                <a16:creationId xmlns:a16="http://schemas.microsoft.com/office/drawing/2014/main" id="{085C4922-C3F6-1538-12EB-A3F3BD3B6584}"/>
              </a:ext>
            </a:extLst>
          </p:cNvPr>
          <p:cNvSpPr/>
          <p:nvPr/>
        </p:nvSpPr>
        <p:spPr>
          <a:xfrm>
            <a:off x="5577965" y="6135468"/>
            <a:ext cx="2387293"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Avenir Book" panose="02000503020000020003" pitchFamily="2" charset="0"/>
              </a:rPr>
              <a:t>170 sqm / 1,830 </a:t>
            </a:r>
            <a:r>
              <a:rPr lang="en-GB" sz="1400" dirty="0" err="1">
                <a:solidFill>
                  <a:schemeClr val="bg1"/>
                </a:solidFill>
                <a:latin typeface="Avenir Book" panose="02000503020000020003" pitchFamily="2" charset="0"/>
              </a:rPr>
              <a:t>sqft</a:t>
            </a:r>
            <a:endParaRPr lang="en-GB" sz="1400" dirty="0">
              <a:solidFill>
                <a:schemeClr val="bg1"/>
              </a:solidFill>
              <a:latin typeface="Avenir Book" panose="02000503020000020003"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normalizeH="0" baseline="0" noProof="0" dirty="0">
                <a:ln>
                  <a:noFill/>
                </a:ln>
                <a:solidFill>
                  <a:schemeClr val="bg1"/>
                </a:solidFill>
                <a:effectLst/>
                <a:uLnTx/>
                <a:uFillTx/>
                <a:latin typeface="Avenir Book" panose="02000503020000020003" pitchFamily="2" charset="0"/>
              </a:rPr>
              <a:t>Pool 6.2 X 2.2 m</a:t>
            </a:r>
            <a:r>
              <a:rPr kumimoji="0" lang="en-US" sz="1400" u="none" strike="noStrike" kern="1200" cap="none" normalizeH="0" baseline="0" noProof="0" dirty="0">
                <a:ln>
                  <a:noFill/>
                </a:ln>
                <a:solidFill>
                  <a:schemeClr val="bg1"/>
                </a:solidFill>
                <a:effectLst/>
                <a:uLnTx/>
                <a:uFillTx/>
                <a:latin typeface="Avenir Book" panose="02000503020000020003" pitchFamily="2" charset="0"/>
              </a:rPr>
              <a:t> </a:t>
            </a:r>
          </a:p>
        </p:txBody>
      </p:sp>
      <p:sp>
        <p:nvSpPr>
          <p:cNvPr id="2" name="Rectangle 1">
            <a:extLst>
              <a:ext uri="{FF2B5EF4-FFF2-40B4-BE49-F238E27FC236}">
                <a16:creationId xmlns:a16="http://schemas.microsoft.com/office/drawing/2014/main" id="{14551903-7830-E8A4-0669-F4F5AE15BD35}"/>
              </a:ext>
            </a:extLst>
          </p:cNvPr>
          <p:cNvSpPr/>
          <p:nvPr/>
        </p:nvSpPr>
        <p:spPr>
          <a:xfrm>
            <a:off x="494058" y="6130466"/>
            <a:ext cx="3866442" cy="523220"/>
          </a:xfrm>
          <a:prstGeom prst="rect">
            <a:avLst/>
          </a:prstGeom>
        </p:spPr>
        <p:txBody>
          <a:bodyPr wrap="square">
            <a:spAutoFit/>
          </a:bodyPr>
          <a:lstStyle/>
          <a:p>
            <a:r>
              <a:rPr lang="en-SG" sz="1400" kern="0" dirty="0">
                <a:solidFill>
                  <a:schemeClr val="bg1"/>
                </a:solidFill>
                <a:latin typeface="Avenir Book" panose="02000503020000020003" pitchFamily="2" charset="0"/>
                <a:cs typeface="Arial" charset="0"/>
              </a:rPr>
              <a:t>34 Keys</a:t>
            </a:r>
          </a:p>
          <a:p>
            <a:r>
              <a:rPr lang="en-SG" sz="1400" kern="0" dirty="0">
                <a:solidFill>
                  <a:schemeClr val="bg1"/>
                </a:solidFill>
                <a:latin typeface="Avenir Book" panose="02000503020000020003" pitchFamily="2" charset="0"/>
                <a:cs typeface="Arial" charset="0"/>
              </a:rPr>
              <a:t>26 Keys with a Sunset View </a:t>
            </a:r>
            <a:endParaRPr lang="en-US" sz="1400" kern="0" dirty="0">
              <a:solidFill>
                <a:schemeClr val="bg1"/>
              </a:solidFill>
              <a:latin typeface="Avenir Book" panose="02000503020000020003" pitchFamily="2" charset="0"/>
              <a:cs typeface="Arial" charset="0"/>
            </a:endParaRPr>
          </a:p>
        </p:txBody>
      </p:sp>
      <p:pic>
        <p:nvPicPr>
          <p:cNvPr id="6" name="Picture 5">
            <a:extLst>
              <a:ext uri="{FF2B5EF4-FFF2-40B4-BE49-F238E27FC236}">
                <a16:creationId xmlns:a16="http://schemas.microsoft.com/office/drawing/2014/main" id="{9551DB82-5276-91EC-2252-01CAA2E3C0CA}"/>
              </a:ext>
            </a:extLst>
          </p:cNvPr>
          <p:cNvPicPr>
            <a:picLocks noChangeAspect="1"/>
          </p:cNvPicPr>
          <p:nvPr/>
        </p:nvPicPr>
        <p:blipFill>
          <a:blip r:embed="rId7">
            <a:duotone>
              <a:schemeClr val="bg2">
                <a:shade val="45000"/>
                <a:satMod val="135000"/>
              </a:schemeClr>
              <a:prstClr val="white"/>
            </a:duotone>
          </a:blip>
          <a:stretch>
            <a:fillRect/>
          </a:stretch>
        </p:blipFill>
        <p:spPr>
          <a:xfrm flipH="1">
            <a:off x="90635" y="6077751"/>
            <a:ext cx="482834" cy="628650"/>
          </a:xfrm>
          <a:prstGeom prst="rect">
            <a:avLst/>
          </a:prstGeom>
        </p:spPr>
      </p:pic>
    </p:spTree>
    <p:extLst>
      <p:ext uri="{BB962C8B-B14F-4D97-AF65-F5344CB8AC3E}">
        <p14:creationId xmlns:p14="http://schemas.microsoft.com/office/powerpoint/2010/main" val="216841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32FADC-66F3-7F34-FF86-AB202431EDA1}"/>
              </a:ext>
            </a:extLst>
          </p:cNvPr>
          <p:cNvPicPr>
            <a:picLocks noChangeAspect="1"/>
          </p:cNvPicPr>
          <p:nvPr/>
        </p:nvPicPr>
        <p:blipFill rotWithShape="1">
          <a:blip r:embed="rId3"/>
          <a:srcRect t="3395" b="3622"/>
          <a:stretch/>
        </p:blipFill>
        <p:spPr>
          <a:xfrm>
            <a:off x="8127264" y="4023360"/>
            <a:ext cx="4064738" cy="2834640"/>
          </a:xfrm>
          <a:prstGeom prst="rect">
            <a:avLst/>
          </a:prstGeom>
        </p:spPr>
      </p:pic>
      <p:pic>
        <p:nvPicPr>
          <p:cNvPr id="10" name="Picture 9">
            <a:extLst>
              <a:ext uri="{FF2B5EF4-FFF2-40B4-BE49-F238E27FC236}">
                <a16:creationId xmlns:a16="http://schemas.microsoft.com/office/drawing/2014/main" id="{FEB14A1D-87D6-9821-03C3-11A024B8A5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7015"/>
          <a:stretch/>
        </p:blipFill>
        <p:spPr>
          <a:xfrm>
            <a:off x="8127264" y="1112518"/>
            <a:ext cx="4064736" cy="2834640"/>
          </a:xfrm>
          <a:prstGeom prst="rect">
            <a:avLst/>
          </a:prstGeom>
        </p:spPr>
      </p:pic>
      <p:pic>
        <p:nvPicPr>
          <p:cNvPr id="8" name="Picture 7">
            <a:extLst>
              <a:ext uri="{FF2B5EF4-FFF2-40B4-BE49-F238E27FC236}">
                <a16:creationId xmlns:a16="http://schemas.microsoft.com/office/drawing/2014/main" id="{4DE22ECE-09DC-33CF-E528-F6464EE2D4B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247" r="1829" b="2644"/>
          <a:stretch/>
        </p:blipFill>
        <p:spPr>
          <a:xfrm>
            <a:off x="-1" y="1112518"/>
            <a:ext cx="7965259" cy="5745481"/>
          </a:xfrm>
          <a:prstGeom prst="rect">
            <a:avLst/>
          </a:prstGeom>
        </p:spPr>
      </p:pic>
      <p:sp>
        <p:nvSpPr>
          <p:cNvPr id="5" name="Rectangle 4">
            <a:extLst>
              <a:ext uri="{FF2B5EF4-FFF2-40B4-BE49-F238E27FC236}">
                <a16:creationId xmlns:a16="http://schemas.microsoft.com/office/drawing/2014/main" id="{A47E7958-8915-7FD5-AEA4-D09966E926AB}"/>
              </a:ext>
            </a:extLst>
          </p:cNvPr>
          <p:cNvSpPr/>
          <p:nvPr/>
        </p:nvSpPr>
        <p:spPr>
          <a:xfrm>
            <a:off x="339773" y="363872"/>
            <a:ext cx="7416951" cy="507831"/>
          </a:xfrm>
          <a:prstGeom prst="rect">
            <a:avLst/>
          </a:prstGeom>
        </p:spPr>
        <p:txBody>
          <a:bodyPr wrap="square">
            <a:spAutoFit/>
          </a:bodyPr>
          <a:lstStyle/>
          <a:p>
            <a:pPr defTabSz="966521">
              <a:lnSpc>
                <a:spcPct val="90000"/>
              </a:lnSpc>
              <a:spcBef>
                <a:spcPct val="0"/>
              </a:spcBef>
            </a:pPr>
            <a:r>
              <a:rPr lang="en-SG" sz="3000" spc="150" dirty="0">
                <a:solidFill>
                  <a:schemeClr val="bg1"/>
                </a:solidFill>
                <a:latin typeface="GT Super Display Light" panose="00000400000000000000"/>
                <a:cs typeface="Arial" charset="0"/>
              </a:rPr>
              <a:t>ONE BEDROOM BEACH POOL VILLA     </a:t>
            </a:r>
          </a:p>
        </p:txBody>
      </p:sp>
      <p:pic>
        <p:nvPicPr>
          <p:cNvPr id="12" name="Picture 11">
            <a:extLst>
              <a:ext uri="{FF2B5EF4-FFF2-40B4-BE49-F238E27FC236}">
                <a16:creationId xmlns:a16="http://schemas.microsoft.com/office/drawing/2014/main" id="{698F8A1F-E76E-416C-92C8-915C70E9C8A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sp>
        <p:nvSpPr>
          <p:cNvPr id="9" name="Rectangle 8">
            <a:extLst>
              <a:ext uri="{FF2B5EF4-FFF2-40B4-BE49-F238E27FC236}">
                <a16:creationId xmlns:a16="http://schemas.microsoft.com/office/drawing/2014/main" id="{085C4922-C3F6-1538-12EB-A3F3BD3B6584}"/>
              </a:ext>
            </a:extLst>
          </p:cNvPr>
          <p:cNvSpPr/>
          <p:nvPr/>
        </p:nvSpPr>
        <p:spPr>
          <a:xfrm>
            <a:off x="5577965" y="6135468"/>
            <a:ext cx="2387293"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Book" panose="02000503020000020003" pitchFamily="2" charset="0"/>
              </a:rPr>
              <a:t>240 sqm / 2,583 </a:t>
            </a:r>
            <a:r>
              <a:rPr lang="en-US" sz="1400" dirty="0" err="1">
                <a:solidFill>
                  <a:schemeClr val="bg1"/>
                </a:solidFill>
                <a:latin typeface="Avenir Book" panose="02000503020000020003" pitchFamily="2" charset="0"/>
              </a:rPr>
              <a:t>sqft</a:t>
            </a:r>
            <a:endParaRPr lang="en-US" sz="1400" dirty="0">
              <a:solidFill>
                <a:schemeClr val="bg1"/>
              </a:solidFill>
              <a:latin typeface="Avenir Book" panose="02000503020000020003"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Book" panose="02000503020000020003" pitchFamily="2" charset="0"/>
              </a:rPr>
              <a:t>Pool 6.2 X 2.2 m </a:t>
            </a:r>
          </a:p>
        </p:txBody>
      </p:sp>
      <p:sp>
        <p:nvSpPr>
          <p:cNvPr id="2" name="Rectangle 1">
            <a:extLst>
              <a:ext uri="{FF2B5EF4-FFF2-40B4-BE49-F238E27FC236}">
                <a16:creationId xmlns:a16="http://schemas.microsoft.com/office/drawing/2014/main" id="{14551903-7830-E8A4-0669-F4F5AE15BD35}"/>
              </a:ext>
            </a:extLst>
          </p:cNvPr>
          <p:cNvSpPr/>
          <p:nvPr/>
        </p:nvSpPr>
        <p:spPr>
          <a:xfrm>
            <a:off x="494058" y="6130466"/>
            <a:ext cx="3866442" cy="523220"/>
          </a:xfrm>
          <a:prstGeom prst="rect">
            <a:avLst/>
          </a:prstGeom>
        </p:spPr>
        <p:txBody>
          <a:bodyPr wrap="square">
            <a:spAutoFit/>
          </a:bodyPr>
          <a:lstStyle/>
          <a:p>
            <a:r>
              <a:rPr lang="en-SG" sz="1400" kern="0" dirty="0">
                <a:solidFill>
                  <a:schemeClr val="bg1"/>
                </a:solidFill>
                <a:latin typeface="Avenir Book" panose="02000503020000020003" pitchFamily="2" charset="0"/>
                <a:cs typeface="Arial" charset="0"/>
              </a:rPr>
              <a:t>44 Keys</a:t>
            </a:r>
          </a:p>
          <a:p>
            <a:r>
              <a:rPr lang="en-SG" sz="1400" kern="0" dirty="0">
                <a:solidFill>
                  <a:schemeClr val="bg1"/>
                </a:solidFill>
                <a:latin typeface="Avenir Book" panose="02000503020000020003" pitchFamily="2" charset="0"/>
                <a:cs typeface="Arial" charset="0"/>
              </a:rPr>
              <a:t>9 Keys with a Sunset View </a:t>
            </a:r>
            <a:endParaRPr lang="en-US" sz="1400" kern="0" dirty="0">
              <a:solidFill>
                <a:schemeClr val="bg1"/>
              </a:solidFill>
              <a:latin typeface="Avenir Book" panose="02000503020000020003" pitchFamily="2" charset="0"/>
              <a:cs typeface="Arial" charset="0"/>
            </a:endParaRPr>
          </a:p>
        </p:txBody>
      </p:sp>
      <p:pic>
        <p:nvPicPr>
          <p:cNvPr id="6" name="Picture 5">
            <a:extLst>
              <a:ext uri="{FF2B5EF4-FFF2-40B4-BE49-F238E27FC236}">
                <a16:creationId xmlns:a16="http://schemas.microsoft.com/office/drawing/2014/main" id="{9551DB82-5276-91EC-2252-01CAA2E3C0CA}"/>
              </a:ext>
            </a:extLst>
          </p:cNvPr>
          <p:cNvPicPr>
            <a:picLocks noChangeAspect="1"/>
          </p:cNvPicPr>
          <p:nvPr/>
        </p:nvPicPr>
        <p:blipFill>
          <a:blip r:embed="rId7">
            <a:duotone>
              <a:schemeClr val="bg2">
                <a:shade val="45000"/>
                <a:satMod val="135000"/>
              </a:schemeClr>
              <a:prstClr val="white"/>
            </a:duotone>
          </a:blip>
          <a:stretch>
            <a:fillRect/>
          </a:stretch>
        </p:blipFill>
        <p:spPr>
          <a:xfrm flipH="1">
            <a:off x="90635" y="6077751"/>
            <a:ext cx="482834" cy="628650"/>
          </a:xfrm>
          <a:prstGeom prst="rect">
            <a:avLst/>
          </a:prstGeom>
        </p:spPr>
      </p:pic>
    </p:spTree>
    <p:extLst>
      <p:ext uri="{BB962C8B-B14F-4D97-AF65-F5344CB8AC3E}">
        <p14:creationId xmlns:p14="http://schemas.microsoft.com/office/powerpoint/2010/main" val="729829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859A7D-22FE-7006-0544-1F19B8CEEE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103"/>
          <a:stretch/>
        </p:blipFill>
        <p:spPr>
          <a:xfrm>
            <a:off x="8127262" y="4023360"/>
            <a:ext cx="4064737" cy="2862501"/>
          </a:xfrm>
          <a:prstGeom prst="rect">
            <a:avLst/>
          </a:prstGeom>
        </p:spPr>
      </p:pic>
      <p:pic>
        <p:nvPicPr>
          <p:cNvPr id="8" name="Picture 4" descr="Two Bedroom Water Villa - Dining Area">
            <a:extLst>
              <a:ext uri="{FF2B5EF4-FFF2-40B4-BE49-F238E27FC236}">
                <a16:creationId xmlns:a16="http://schemas.microsoft.com/office/drawing/2014/main" id="{313D6D66-9F2A-5C02-1ADE-B6745F051E7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155" b="9020"/>
          <a:stretch/>
        </p:blipFill>
        <p:spPr bwMode="auto">
          <a:xfrm>
            <a:off x="8127264" y="1112520"/>
            <a:ext cx="4064736" cy="28346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wo Bedroom Water Villa - Pool">
            <a:extLst>
              <a:ext uri="{FF2B5EF4-FFF2-40B4-BE49-F238E27FC236}">
                <a16:creationId xmlns:a16="http://schemas.microsoft.com/office/drawing/2014/main" id="{EBDABD54-050B-9DDD-797C-8CA1C85C6AA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3752" r="4102" b="20995"/>
          <a:stretch/>
        </p:blipFill>
        <p:spPr bwMode="auto">
          <a:xfrm>
            <a:off x="0" y="1112519"/>
            <a:ext cx="7965258" cy="57454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47E7958-8915-7FD5-AEA4-D09966E926AB}"/>
              </a:ext>
            </a:extLst>
          </p:cNvPr>
          <p:cNvSpPr/>
          <p:nvPr/>
        </p:nvSpPr>
        <p:spPr>
          <a:xfrm>
            <a:off x="339773" y="363872"/>
            <a:ext cx="7416951" cy="507831"/>
          </a:xfrm>
          <a:prstGeom prst="rect">
            <a:avLst/>
          </a:prstGeom>
        </p:spPr>
        <p:txBody>
          <a:bodyPr wrap="square">
            <a:spAutoFit/>
          </a:bodyPr>
          <a:lstStyle/>
          <a:p>
            <a:pPr lvl="0" defTabSz="966521">
              <a:lnSpc>
                <a:spcPct val="90000"/>
              </a:lnSpc>
              <a:spcBef>
                <a:spcPct val="0"/>
              </a:spcBef>
              <a:defRPr/>
            </a:pPr>
            <a:r>
              <a:rPr lang="en-SG" sz="3000" spc="150" dirty="0">
                <a:solidFill>
                  <a:schemeClr val="bg1"/>
                </a:solidFill>
                <a:latin typeface="GT Super Display Light" panose="00000400000000000000"/>
                <a:cs typeface="Arial" charset="0"/>
              </a:rPr>
              <a:t>TWO BEDROOM</a:t>
            </a:r>
            <a:r>
              <a:rPr lang="en-SG" sz="3000" b="1" spc="150" dirty="0">
                <a:solidFill>
                  <a:schemeClr val="bg1"/>
                </a:solidFill>
                <a:latin typeface="GT Super Display Light" panose="00000400000000000000"/>
                <a:cs typeface="Arial" charset="0"/>
              </a:rPr>
              <a:t> </a:t>
            </a:r>
            <a:r>
              <a:rPr lang="en-SG" sz="3000" spc="150" dirty="0">
                <a:solidFill>
                  <a:schemeClr val="bg1"/>
                </a:solidFill>
                <a:latin typeface="GT Super Display Light" panose="00000400000000000000"/>
                <a:cs typeface="Arial" charset="0"/>
              </a:rPr>
              <a:t>WATER POOL VILLA</a:t>
            </a:r>
          </a:p>
        </p:txBody>
      </p:sp>
      <p:pic>
        <p:nvPicPr>
          <p:cNvPr id="12" name="Picture 11">
            <a:extLst>
              <a:ext uri="{FF2B5EF4-FFF2-40B4-BE49-F238E27FC236}">
                <a16:creationId xmlns:a16="http://schemas.microsoft.com/office/drawing/2014/main" id="{698F8A1F-E76E-416C-92C8-915C70E9C8A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sp>
        <p:nvSpPr>
          <p:cNvPr id="9" name="Rectangle 8">
            <a:extLst>
              <a:ext uri="{FF2B5EF4-FFF2-40B4-BE49-F238E27FC236}">
                <a16:creationId xmlns:a16="http://schemas.microsoft.com/office/drawing/2014/main" id="{085C4922-C3F6-1538-12EB-A3F3BD3B6584}"/>
              </a:ext>
            </a:extLst>
          </p:cNvPr>
          <p:cNvSpPr/>
          <p:nvPr/>
        </p:nvSpPr>
        <p:spPr>
          <a:xfrm>
            <a:off x="5577965" y="5931754"/>
            <a:ext cx="2387293" cy="95410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Avenir Book" panose="02000503020000020003" pitchFamily="2" charset="0"/>
              </a:rPr>
              <a:t>1</a:t>
            </a:r>
            <a:r>
              <a:rPr lang="en-US" sz="1400" dirty="0">
                <a:solidFill>
                  <a:schemeClr val="bg1"/>
                </a:solidFill>
                <a:latin typeface="Avenir Book" panose="02000503020000020003" pitchFamily="2" charset="0"/>
              </a:rPr>
              <a:t>Room 1: 1 King bed</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Book" panose="02000503020000020003" pitchFamily="2" charset="0"/>
              </a:rPr>
              <a:t>Room 2: 2 Single beds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Book" panose="02000503020000020003" pitchFamily="2" charset="0"/>
              </a:rPr>
              <a:t>405 sqm / 4,359 </a:t>
            </a:r>
            <a:r>
              <a:rPr lang="en-US" sz="1400" dirty="0" err="1">
                <a:solidFill>
                  <a:schemeClr val="bg1"/>
                </a:solidFill>
                <a:latin typeface="Avenir Book" panose="02000503020000020003" pitchFamily="2" charset="0"/>
              </a:rPr>
              <a:t>sqft</a:t>
            </a:r>
            <a:endParaRPr lang="en-US" sz="1400" dirty="0">
              <a:solidFill>
                <a:schemeClr val="bg1"/>
              </a:solidFill>
              <a:latin typeface="Avenir Book" panose="02000503020000020003"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Book" panose="02000503020000020003" pitchFamily="2" charset="0"/>
              </a:rPr>
              <a:t>Pool 9.6 X 3 m </a:t>
            </a:r>
          </a:p>
        </p:txBody>
      </p:sp>
      <p:sp>
        <p:nvSpPr>
          <p:cNvPr id="2" name="Rectangle 1">
            <a:extLst>
              <a:ext uri="{FF2B5EF4-FFF2-40B4-BE49-F238E27FC236}">
                <a16:creationId xmlns:a16="http://schemas.microsoft.com/office/drawing/2014/main" id="{14551903-7830-E8A4-0669-F4F5AE15BD35}"/>
              </a:ext>
            </a:extLst>
          </p:cNvPr>
          <p:cNvSpPr/>
          <p:nvPr/>
        </p:nvSpPr>
        <p:spPr>
          <a:xfrm>
            <a:off x="494058" y="6130466"/>
            <a:ext cx="3866442" cy="523220"/>
          </a:xfrm>
          <a:prstGeom prst="rect">
            <a:avLst/>
          </a:prstGeom>
        </p:spPr>
        <p:txBody>
          <a:bodyPr wrap="square">
            <a:spAutoFit/>
          </a:bodyPr>
          <a:lstStyle/>
          <a:p>
            <a:r>
              <a:rPr lang="en-SG" sz="1400" kern="0" dirty="0">
                <a:solidFill>
                  <a:schemeClr val="bg1"/>
                </a:solidFill>
                <a:latin typeface="Avenir Book" panose="02000503020000020003" pitchFamily="2" charset="0"/>
                <a:cs typeface="Arial" charset="0"/>
              </a:rPr>
              <a:t>4 Keys</a:t>
            </a:r>
          </a:p>
          <a:p>
            <a:r>
              <a:rPr lang="en-SG" sz="1400" kern="0" dirty="0">
                <a:solidFill>
                  <a:schemeClr val="bg1"/>
                </a:solidFill>
                <a:latin typeface="Avenir Book" panose="02000503020000020003" pitchFamily="2" charset="0"/>
                <a:cs typeface="Arial" charset="0"/>
              </a:rPr>
              <a:t>3 Keys with a Sunset View </a:t>
            </a:r>
            <a:endParaRPr lang="en-US" sz="1400" kern="0" dirty="0">
              <a:solidFill>
                <a:schemeClr val="bg1"/>
              </a:solidFill>
              <a:latin typeface="Avenir Book" panose="02000503020000020003" pitchFamily="2" charset="0"/>
              <a:cs typeface="Arial" charset="0"/>
            </a:endParaRPr>
          </a:p>
        </p:txBody>
      </p:sp>
      <p:pic>
        <p:nvPicPr>
          <p:cNvPr id="6" name="Picture 5">
            <a:extLst>
              <a:ext uri="{FF2B5EF4-FFF2-40B4-BE49-F238E27FC236}">
                <a16:creationId xmlns:a16="http://schemas.microsoft.com/office/drawing/2014/main" id="{9551DB82-5276-91EC-2252-01CAA2E3C0CA}"/>
              </a:ext>
            </a:extLst>
          </p:cNvPr>
          <p:cNvPicPr>
            <a:picLocks noChangeAspect="1"/>
          </p:cNvPicPr>
          <p:nvPr/>
        </p:nvPicPr>
        <p:blipFill>
          <a:blip r:embed="rId7">
            <a:duotone>
              <a:prstClr val="black"/>
              <a:schemeClr val="accent3">
                <a:tint val="45000"/>
                <a:satMod val="400000"/>
              </a:schemeClr>
            </a:duotone>
          </a:blip>
          <a:stretch>
            <a:fillRect/>
          </a:stretch>
        </p:blipFill>
        <p:spPr>
          <a:xfrm flipH="1">
            <a:off x="90635" y="6077751"/>
            <a:ext cx="482834" cy="628650"/>
          </a:xfrm>
          <a:prstGeom prst="rect">
            <a:avLst/>
          </a:prstGeom>
        </p:spPr>
      </p:pic>
    </p:spTree>
    <p:extLst>
      <p:ext uri="{BB962C8B-B14F-4D97-AF65-F5344CB8AC3E}">
        <p14:creationId xmlns:p14="http://schemas.microsoft.com/office/powerpoint/2010/main" val="2297897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7" name="Picture 2" descr="Two Bedroom Sunset Beach Villa">
            <a:extLst>
              <a:ext uri="{FF2B5EF4-FFF2-40B4-BE49-F238E27FC236}">
                <a16:creationId xmlns:a16="http://schemas.microsoft.com/office/drawing/2014/main" id="{8005DDC9-CA1D-773D-8159-3500470B90A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00"/>
          <a:stretch/>
        </p:blipFill>
        <p:spPr bwMode="auto">
          <a:xfrm>
            <a:off x="0" y="1112519"/>
            <a:ext cx="7938159" cy="57733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CD9221-28DD-E7A8-EBA0-677274735DD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328" t="1445" b="6059"/>
          <a:stretch/>
        </p:blipFill>
        <p:spPr>
          <a:xfrm>
            <a:off x="8127262" y="1128552"/>
            <a:ext cx="4064738" cy="2818607"/>
          </a:xfrm>
          <a:prstGeom prst="rect">
            <a:avLst/>
          </a:prstGeom>
        </p:spPr>
      </p:pic>
      <p:pic>
        <p:nvPicPr>
          <p:cNvPr id="13" name="Picture 12">
            <a:extLst>
              <a:ext uri="{FF2B5EF4-FFF2-40B4-BE49-F238E27FC236}">
                <a16:creationId xmlns:a16="http://schemas.microsoft.com/office/drawing/2014/main" id="{3F859A7D-22FE-7006-0544-1F19B8CEEE8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103"/>
          <a:stretch/>
        </p:blipFill>
        <p:spPr>
          <a:xfrm>
            <a:off x="8127262" y="4023360"/>
            <a:ext cx="4064737" cy="2862501"/>
          </a:xfrm>
          <a:prstGeom prst="rect">
            <a:avLst/>
          </a:prstGeom>
        </p:spPr>
      </p:pic>
      <p:sp>
        <p:nvSpPr>
          <p:cNvPr id="5" name="Rectangle 4">
            <a:extLst>
              <a:ext uri="{FF2B5EF4-FFF2-40B4-BE49-F238E27FC236}">
                <a16:creationId xmlns:a16="http://schemas.microsoft.com/office/drawing/2014/main" id="{A47E7958-8915-7FD5-AEA4-D09966E926AB}"/>
              </a:ext>
            </a:extLst>
          </p:cNvPr>
          <p:cNvSpPr/>
          <p:nvPr/>
        </p:nvSpPr>
        <p:spPr>
          <a:xfrm>
            <a:off x="339773" y="363872"/>
            <a:ext cx="7416951" cy="507831"/>
          </a:xfrm>
          <a:prstGeom prst="rect">
            <a:avLst/>
          </a:prstGeom>
        </p:spPr>
        <p:txBody>
          <a:bodyPr wrap="square">
            <a:spAutoFit/>
          </a:bodyPr>
          <a:lstStyle/>
          <a:p>
            <a:pPr marL="0" marR="0" lvl="0" indent="0" algn="l" defTabSz="966521" rtl="0" eaLnBrk="1" fontAlgn="auto" latinLnBrk="0" hangingPunct="1">
              <a:lnSpc>
                <a:spcPct val="90000"/>
              </a:lnSpc>
              <a:spcBef>
                <a:spcPct val="0"/>
              </a:spcBef>
              <a:spcAft>
                <a:spcPts val="0"/>
              </a:spcAft>
              <a:buClrTx/>
              <a:buSzTx/>
              <a:buFontTx/>
              <a:buNone/>
              <a:tabLst/>
              <a:defRPr/>
            </a:pPr>
            <a:r>
              <a:rPr kumimoji="0" lang="en-SG" sz="3000" i="0" u="none" strike="noStrike" kern="1200" cap="none" spc="150" normalizeH="0" baseline="0" noProof="0" dirty="0">
                <a:ln>
                  <a:noFill/>
                </a:ln>
                <a:solidFill>
                  <a:schemeClr val="bg1"/>
                </a:solidFill>
                <a:effectLst/>
                <a:uLnTx/>
                <a:uFillTx/>
                <a:latin typeface="GT Super Display Light" panose="00000400000000000000"/>
                <a:ea typeface="+mn-ea"/>
                <a:cs typeface="Arial" charset="0"/>
              </a:rPr>
              <a:t>TWO BEDROOM</a:t>
            </a:r>
            <a:r>
              <a:rPr kumimoji="0" lang="en-SG" sz="3000" b="1" i="0" u="none" strike="noStrike" kern="1200" cap="none" spc="150" normalizeH="0" baseline="0" noProof="0" dirty="0">
                <a:ln>
                  <a:noFill/>
                </a:ln>
                <a:solidFill>
                  <a:schemeClr val="bg1"/>
                </a:solidFill>
                <a:effectLst/>
                <a:uLnTx/>
                <a:uFillTx/>
                <a:latin typeface="GT Super Display Light" panose="00000400000000000000"/>
                <a:ea typeface="+mn-ea"/>
                <a:cs typeface="Arial" charset="0"/>
              </a:rPr>
              <a:t> </a:t>
            </a:r>
            <a:r>
              <a:rPr kumimoji="0" lang="en-SG" sz="3000" i="0" u="none" strike="noStrike" kern="1200" cap="none" spc="150" normalizeH="0" baseline="0" noProof="0" dirty="0">
                <a:ln>
                  <a:noFill/>
                </a:ln>
                <a:solidFill>
                  <a:schemeClr val="bg1"/>
                </a:solidFill>
                <a:effectLst/>
                <a:uLnTx/>
                <a:uFillTx/>
                <a:latin typeface="GT Super Display Light" panose="00000400000000000000"/>
                <a:ea typeface="+mn-ea"/>
                <a:cs typeface="Arial" charset="0"/>
              </a:rPr>
              <a:t>BEACH POOL VILLA     </a:t>
            </a:r>
          </a:p>
        </p:txBody>
      </p:sp>
      <p:pic>
        <p:nvPicPr>
          <p:cNvPr id="12" name="Picture 11">
            <a:extLst>
              <a:ext uri="{FF2B5EF4-FFF2-40B4-BE49-F238E27FC236}">
                <a16:creationId xmlns:a16="http://schemas.microsoft.com/office/drawing/2014/main" id="{698F8A1F-E76E-416C-92C8-915C70E9C8A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sp>
        <p:nvSpPr>
          <p:cNvPr id="9" name="Rectangle 8">
            <a:extLst>
              <a:ext uri="{FF2B5EF4-FFF2-40B4-BE49-F238E27FC236}">
                <a16:creationId xmlns:a16="http://schemas.microsoft.com/office/drawing/2014/main" id="{085C4922-C3F6-1538-12EB-A3F3BD3B6584}"/>
              </a:ext>
            </a:extLst>
          </p:cNvPr>
          <p:cNvSpPr/>
          <p:nvPr/>
        </p:nvSpPr>
        <p:spPr>
          <a:xfrm>
            <a:off x="5577965" y="5931754"/>
            <a:ext cx="2387293" cy="95410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Avenir Book" panose="02000503020000020003" pitchFamily="2" charset="0"/>
              </a:rPr>
              <a:t>1</a:t>
            </a:r>
            <a:r>
              <a:rPr lang="en-US" sz="1400" dirty="0">
                <a:solidFill>
                  <a:schemeClr val="bg1"/>
                </a:solidFill>
                <a:latin typeface="Avenir Book" panose="02000503020000020003" pitchFamily="2" charset="0"/>
              </a:rPr>
              <a:t>Room 1: 1 King bed</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Book" panose="02000503020000020003" pitchFamily="2" charset="0"/>
              </a:rPr>
              <a:t>Room 2: 2 Single beds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Book" panose="02000503020000020003" pitchFamily="2" charset="0"/>
              </a:rPr>
              <a:t>600 sqm / 4,359 </a:t>
            </a:r>
            <a:r>
              <a:rPr lang="en-US" sz="1400" dirty="0" err="1">
                <a:solidFill>
                  <a:schemeClr val="bg1"/>
                </a:solidFill>
                <a:latin typeface="Avenir Book" panose="02000503020000020003" pitchFamily="2" charset="0"/>
              </a:rPr>
              <a:t>sqft</a:t>
            </a:r>
            <a:endParaRPr lang="en-US" sz="1400" dirty="0">
              <a:solidFill>
                <a:schemeClr val="bg1"/>
              </a:solidFill>
              <a:latin typeface="Avenir Book" panose="02000503020000020003"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Book" panose="02000503020000020003" pitchFamily="2" charset="0"/>
              </a:rPr>
              <a:t>Pool 9.6 X 3 m </a:t>
            </a:r>
          </a:p>
        </p:txBody>
      </p:sp>
      <p:sp>
        <p:nvSpPr>
          <p:cNvPr id="2" name="Rectangle 1">
            <a:extLst>
              <a:ext uri="{FF2B5EF4-FFF2-40B4-BE49-F238E27FC236}">
                <a16:creationId xmlns:a16="http://schemas.microsoft.com/office/drawing/2014/main" id="{14551903-7830-E8A4-0669-F4F5AE15BD35}"/>
              </a:ext>
            </a:extLst>
          </p:cNvPr>
          <p:cNvSpPr/>
          <p:nvPr/>
        </p:nvSpPr>
        <p:spPr>
          <a:xfrm>
            <a:off x="494058" y="6130466"/>
            <a:ext cx="3866442" cy="523220"/>
          </a:xfrm>
          <a:prstGeom prst="rect">
            <a:avLst/>
          </a:prstGeom>
        </p:spPr>
        <p:txBody>
          <a:bodyPr wrap="square">
            <a:spAutoFit/>
          </a:bodyPr>
          <a:lstStyle/>
          <a:p>
            <a:r>
              <a:rPr lang="en-SG" sz="1400" kern="0" dirty="0">
                <a:solidFill>
                  <a:schemeClr val="bg1"/>
                </a:solidFill>
                <a:latin typeface="Avenir Book" panose="02000503020000020003" pitchFamily="2" charset="0"/>
                <a:cs typeface="Arial" charset="0"/>
              </a:rPr>
              <a:t>7 Keys</a:t>
            </a:r>
          </a:p>
          <a:p>
            <a:r>
              <a:rPr lang="en-SG" sz="1400" kern="0" dirty="0">
                <a:solidFill>
                  <a:schemeClr val="bg1"/>
                </a:solidFill>
                <a:latin typeface="Avenir Book" panose="02000503020000020003" pitchFamily="2" charset="0"/>
                <a:cs typeface="Arial" charset="0"/>
              </a:rPr>
              <a:t>2 Keys with a Sunset View </a:t>
            </a:r>
            <a:endParaRPr lang="en-US" sz="1400" kern="0" dirty="0">
              <a:solidFill>
                <a:schemeClr val="bg1"/>
              </a:solidFill>
              <a:latin typeface="Avenir Book" panose="02000503020000020003" pitchFamily="2" charset="0"/>
              <a:cs typeface="Arial" charset="0"/>
            </a:endParaRPr>
          </a:p>
        </p:txBody>
      </p:sp>
      <p:pic>
        <p:nvPicPr>
          <p:cNvPr id="6" name="Picture 5">
            <a:extLst>
              <a:ext uri="{FF2B5EF4-FFF2-40B4-BE49-F238E27FC236}">
                <a16:creationId xmlns:a16="http://schemas.microsoft.com/office/drawing/2014/main" id="{9551DB82-5276-91EC-2252-01CAA2E3C0CA}"/>
              </a:ext>
            </a:extLst>
          </p:cNvPr>
          <p:cNvPicPr>
            <a:picLocks noChangeAspect="1"/>
          </p:cNvPicPr>
          <p:nvPr/>
        </p:nvPicPr>
        <p:blipFill>
          <a:blip r:embed="rId7">
            <a:duotone>
              <a:prstClr val="black"/>
              <a:schemeClr val="accent3">
                <a:tint val="45000"/>
                <a:satMod val="400000"/>
              </a:schemeClr>
            </a:duotone>
          </a:blip>
          <a:stretch>
            <a:fillRect/>
          </a:stretch>
        </p:blipFill>
        <p:spPr>
          <a:xfrm flipH="1">
            <a:off x="90635" y="6077751"/>
            <a:ext cx="482834" cy="628650"/>
          </a:xfrm>
          <a:prstGeom prst="rect">
            <a:avLst/>
          </a:prstGeom>
        </p:spPr>
      </p:pic>
      <p:pic>
        <p:nvPicPr>
          <p:cNvPr id="10" name="Picture 9">
            <a:extLst>
              <a:ext uri="{FF2B5EF4-FFF2-40B4-BE49-F238E27FC236}">
                <a16:creationId xmlns:a16="http://schemas.microsoft.com/office/drawing/2014/main" id="{DECEBB0E-91B0-7A89-99FC-8E48E87BCF8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6094"/>
          <a:stretch/>
        </p:blipFill>
        <p:spPr>
          <a:xfrm>
            <a:off x="8127262" y="3995498"/>
            <a:ext cx="4064738" cy="2862501"/>
          </a:xfrm>
          <a:prstGeom prst="rect">
            <a:avLst/>
          </a:prstGeom>
        </p:spPr>
      </p:pic>
    </p:spTree>
    <p:extLst>
      <p:ext uri="{BB962C8B-B14F-4D97-AF65-F5344CB8AC3E}">
        <p14:creationId xmlns:p14="http://schemas.microsoft.com/office/powerpoint/2010/main" val="3721982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C08194-4944-EF87-E1E2-9874C0C5A4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551" t="7515" r="16189" b="28226"/>
          <a:stretch/>
        </p:blipFill>
        <p:spPr>
          <a:xfrm>
            <a:off x="0" y="0"/>
            <a:ext cx="12192000" cy="6858000"/>
          </a:xfrm>
          <a:prstGeom prst="rect">
            <a:avLst/>
          </a:prstGeom>
        </p:spPr>
      </p:pic>
      <p:sp>
        <p:nvSpPr>
          <p:cNvPr id="10" name="Oval 9">
            <a:extLst>
              <a:ext uri="{FF2B5EF4-FFF2-40B4-BE49-F238E27FC236}">
                <a16:creationId xmlns:a16="http://schemas.microsoft.com/office/drawing/2014/main" id="{1B51D21B-CA99-42D6-1BA5-C83E9C047AB5}"/>
              </a:ext>
            </a:extLst>
          </p:cNvPr>
          <p:cNvSpPr/>
          <p:nvPr/>
        </p:nvSpPr>
        <p:spPr>
          <a:xfrm>
            <a:off x="6039421" y="4887380"/>
            <a:ext cx="113158" cy="1131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V"/>
          </a:p>
        </p:txBody>
      </p:sp>
      <p:sp>
        <p:nvSpPr>
          <p:cNvPr id="12" name="Rectangle 11">
            <a:extLst>
              <a:ext uri="{FF2B5EF4-FFF2-40B4-BE49-F238E27FC236}">
                <a16:creationId xmlns:a16="http://schemas.microsoft.com/office/drawing/2014/main" id="{1698EF90-5CE8-3B26-9820-2923EC755CEF}"/>
              </a:ext>
            </a:extLst>
          </p:cNvPr>
          <p:cNvSpPr/>
          <p:nvPr/>
        </p:nvSpPr>
        <p:spPr>
          <a:xfrm rot="10800000">
            <a:off x="0" y="-1"/>
            <a:ext cx="12192000" cy="2169763"/>
          </a:xfrm>
          <a:prstGeom prst="rect">
            <a:avLst/>
          </a:prstGeom>
          <a:gradFill>
            <a:gsLst>
              <a:gs pos="0">
                <a:schemeClr val="accent1">
                  <a:alpha val="0"/>
                  <a:lumMod val="0"/>
                  <a:lumOff val="100000"/>
                </a:schemeClr>
              </a:gs>
              <a:gs pos="74000">
                <a:schemeClr val="tx1">
                  <a:alpha val="66052"/>
                </a:schemeClr>
              </a:gs>
              <a:gs pos="82000">
                <a:schemeClr val="tx1">
                  <a:alpha val="66687"/>
                </a:schemeClr>
              </a:gs>
              <a:gs pos="100000">
                <a:schemeClr val="tx1">
                  <a:lumMod val="99000"/>
                  <a:lumOff val="1000"/>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V"/>
          </a:p>
        </p:txBody>
      </p:sp>
      <p:sp>
        <p:nvSpPr>
          <p:cNvPr id="11" name="Rectangle 10">
            <a:extLst>
              <a:ext uri="{FF2B5EF4-FFF2-40B4-BE49-F238E27FC236}">
                <a16:creationId xmlns:a16="http://schemas.microsoft.com/office/drawing/2014/main" id="{CBEA76A1-1943-E235-C79D-183A49D6628F}"/>
              </a:ext>
            </a:extLst>
          </p:cNvPr>
          <p:cNvSpPr/>
          <p:nvPr/>
        </p:nvSpPr>
        <p:spPr>
          <a:xfrm>
            <a:off x="3043757" y="619192"/>
            <a:ext cx="6104486" cy="923330"/>
          </a:xfrm>
          <a:prstGeom prst="rect">
            <a:avLst/>
          </a:prstGeom>
        </p:spPr>
        <p:txBody>
          <a:bodyPr wrap="square">
            <a:spAutoFit/>
          </a:bodyPr>
          <a:lstStyle/>
          <a:p>
            <a:pPr marL="0" marR="0" lvl="0" indent="0" algn="ctr" defTabSz="966521" rtl="0" eaLnBrk="1" fontAlgn="auto" latinLnBrk="0" hangingPunct="1">
              <a:lnSpc>
                <a:spcPct val="90000"/>
              </a:lnSpc>
              <a:spcBef>
                <a:spcPct val="0"/>
              </a:spcBef>
              <a:spcAft>
                <a:spcPts val="0"/>
              </a:spcAft>
              <a:buClrTx/>
              <a:buSzTx/>
              <a:buFontTx/>
              <a:buNone/>
              <a:tabLst/>
              <a:defRPr/>
            </a:pPr>
            <a:r>
              <a:rPr kumimoji="0" lang="en-SG" sz="3000" i="0" u="none" strike="noStrike" kern="0" cap="none" spc="150" normalizeH="0" baseline="0" noProof="0" dirty="0">
                <a:ln>
                  <a:noFill/>
                </a:ln>
                <a:solidFill>
                  <a:prstClr val="white"/>
                </a:solidFill>
                <a:effectLst/>
                <a:uLnTx/>
                <a:uFillTx/>
                <a:latin typeface="GT Super Display Light" panose="00000400000000000000"/>
                <a:ea typeface="+mn-ea"/>
                <a:cs typeface="Arial" charset="0"/>
              </a:rPr>
              <a:t>THE BEACH </a:t>
            </a:r>
            <a:r>
              <a:rPr lang="en-SG" sz="3000" kern="0" spc="150" dirty="0">
                <a:solidFill>
                  <a:prstClr val="white"/>
                </a:solidFill>
                <a:latin typeface="GT Super Display Light" panose="00000400000000000000"/>
                <a:cs typeface="Arial" charset="0"/>
              </a:rPr>
              <a:t>HOUSE </a:t>
            </a:r>
            <a:r>
              <a:rPr kumimoji="0" lang="en-SG" sz="3000" i="0" u="none" strike="noStrike" kern="0" cap="none" spc="150" normalizeH="0" baseline="0" noProof="0" dirty="0">
                <a:ln>
                  <a:noFill/>
                </a:ln>
                <a:solidFill>
                  <a:prstClr val="white"/>
                </a:solidFill>
                <a:effectLst/>
                <a:uLnTx/>
                <a:uFillTx/>
                <a:latin typeface="GT Super Display Light" panose="00000400000000000000"/>
                <a:ea typeface="+mn-ea"/>
                <a:cs typeface="Arial" charset="0"/>
              </a:rPr>
              <a:t>COLLECTION</a:t>
            </a:r>
            <a:endParaRPr kumimoji="0" lang="en-SG" sz="2400" i="0" u="none" strike="noStrike" kern="0" cap="none" spc="150" normalizeH="0" baseline="0" noProof="0" dirty="0">
              <a:ln>
                <a:noFill/>
              </a:ln>
              <a:solidFill>
                <a:prstClr val="white"/>
              </a:solidFill>
              <a:effectLst/>
              <a:uLnTx/>
              <a:uFillTx/>
              <a:latin typeface="GT Super Display Light" panose="00000400000000000000"/>
              <a:ea typeface="+mn-ea"/>
              <a:cs typeface="Arial" charset="0"/>
            </a:endParaRPr>
          </a:p>
        </p:txBody>
      </p:sp>
      <p:cxnSp>
        <p:nvCxnSpPr>
          <p:cNvPr id="9" name="Straight Connector 8">
            <a:extLst>
              <a:ext uri="{FF2B5EF4-FFF2-40B4-BE49-F238E27FC236}">
                <a16:creationId xmlns:a16="http://schemas.microsoft.com/office/drawing/2014/main" id="{D8881C18-283B-7779-DA53-499291E6061B}"/>
              </a:ext>
            </a:extLst>
          </p:cNvPr>
          <p:cNvCxnSpPr>
            <a:cxnSpLocks/>
          </p:cNvCxnSpPr>
          <p:nvPr/>
        </p:nvCxnSpPr>
        <p:spPr>
          <a:xfrm>
            <a:off x="6096000" y="1618812"/>
            <a:ext cx="0" cy="332514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98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96648E9-9150-43FF-BA7B-2D030927E289}"/>
              </a:ext>
            </a:extLst>
          </p:cNvPr>
          <p:cNvGrpSpPr/>
          <p:nvPr/>
        </p:nvGrpSpPr>
        <p:grpSpPr>
          <a:xfrm>
            <a:off x="6096000" y="2080883"/>
            <a:ext cx="3732052" cy="3001033"/>
            <a:chOff x="6096000" y="2007071"/>
            <a:chExt cx="3732052" cy="3001033"/>
          </a:xfrm>
        </p:grpSpPr>
        <p:sp>
          <p:nvSpPr>
            <p:cNvPr id="7" name="Rectangle 6">
              <a:extLst>
                <a:ext uri="{FF2B5EF4-FFF2-40B4-BE49-F238E27FC236}">
                  <a16:creationId xmlns:a16="http://schemas.microsoft.com/office/drawing/2014/main" id="{60DAEFF3-EF08-8E21-EF8B-8A6B019C222A}"/>
                </a:ext>
              </a:extLst>
            </p:cNvPr>
            <p:cNvSpPr/>
            <p:nvPr/>
          </p:nvSpPr>
          <p:spPr>
            <a:xfrm>
              <a:off x="6096000" y="2007071"/>
              <a:ext cx="3732052" cy="1421928"/>
            </a:xfrm>
            <a:prstGeom prst="rect">
              <a:avLst/>
            </a:prstGeom>
          </p:spPr>
          <p:txBody>
            <a:bodyPr wrap="square">
              <a:spAutoFit/>
            </a:bodyPr>
            <a:lstStyle/>
            <a:p>
              <a:pPr marL="0" marR="0" lvl="0" indent="0" defTabSz="966521" rtl="0" eaLnBrk="1" fontAlgn="auto" latinLnBrk="0" hangingPunct="1">
                <a:lnSpc>
                  <a:spcPct val="90000"/>
                </a:lnSpc>
                <a:spcBef>
                  <a:spcPct val="0"/>
                </a:spcBef>
                <a:spcAft>
                  <a:spcPts val="0"/>
                </a:spcAft>
                <a:buClrTx/>
                <a:buSzTx/>
                <a:buFontTx/>
                <a:buNone/>
                <a:tabLst/>
                <a:defRPr/>
              </a:pPr>
              <a:r>
                <a:rPr kumimoji="0" lang="en-US" sz="3200" i="0" u="none" strike="noStrike" kern="0" cap="none" normalizeH="0" baseline="0" noProof="0" dirty="0">
                  <a:ln>
                    <a:noFill/>
                  </a:ln>
                  <a:solidFill>
                    <a:schemeClr val="bg1"/>
                  </a:solidFill>
                  <a:effectLst/>
                  <a:uLnTx/>
                  <a:uFillTx/>
                  <a:latin typeface="GT Super Display Light" panose="00000400000000000000"/>
                  <a:ea typeface="+mn-ea"/>
                  <a:cs typeface="Arial" charset="0"/>
                </a:rPr>
                <a:t>T</a:t>
              </a:r>
              <a:r>
                <a:rPr kumimoji="0" lang="en-SG" sz="3200" i="0" u="none" strike="noStrike" kern="0" cap="none" normalizeH="0" baseline="0" noProof="0" dirty="0">
                  <a:ln>
                    <a:noFill/>
                  </a:ln>
                  <a:solidFill>
                    <a:schemeClr val="bg1"/>
                  </a:solidFill>
                  <a:effectLst/>
                  <a:uLnTx/>
                  <a:uFillTx/>
                  <a:latin typeface="GT Super Display Light" panose="00000400000000000000"/>
                  <a:ea typeface="+mn-ea"/>
                  <a:cs typeface="Arial" charset="0"/>
                </a:rPr>
                <a:t>HE </a:t>
              </a:r>
            </a:p>
            <a:p>
              <a:pPr marL="0" marR="0" lvl="0" indent="0" defTabSz="966521" rtl="0" eaLnBrk="1" fontAlgn="auto" latinLnBrk="0" hangingPunct="1">
                <a:lnSpc>
                  <a:spcPct val="90000"/>
                </a:lnSpc>
                <a:spcBef>
                  <a:spcPct val="0"/>
                </a:spcBef>
                <a:spcAft>
                  <a:spcPts val="0"/>
                </a:spcAft>
                <a:buClrTx/>
                <a:buSzTx/>
                <a:buFontTx/>
                <a:buNone/>
                <a:tabLst/>
                <a:defRPr/>
              </a:pPr>
              <a:r>
                <a:rPr kumimoji="0" lang="en-SG" sz="3200" i="0" u="none" strike="noStrike" kern="0" cap="none" normalizeH="0" baseline="0" noProof="0" dirty="0">
                  <a:ln>
                    <a:noFill/>
                  </a:ln>
                  <a:solidFill>
                    <a:schemeClr val="bg1"/>
                  </a:solidFill>
                  <a:effectLst/>
                  <a:uLnTx/>
                  <a:uFillTx/>
                  <a:latin typeface="GT Super Display Light" panose="00000400000000000000"/>
                  <a:ea typeface="+mn-ea"/>
                  <a:cs typeface="Arial" charset="0"/>
                </a:rPr>
                <a:t>BEACH HOUSE</a:t>
              </a:r>
            </a:p>
            <a:p>
              <a:pPr marL="0" marR="0" lvl="0" indent="0" defTabSz="966521" rtl="0" eaLnBrk="1" fontAlgn="auto" latinLnBrk="0" hangingPunct="1">
                <a:lnSpc>
                  <a:spcPct val="90000"/>
                </a:lnSpc>
                <a:spcBef>
                  <a:spcPct val="0"/>
                </a:spcBef>
                <a:spcAft>
                  <a:spcPts val="0"/>
                </a:spcAft>
                <a:buClrTx/>
                <a:buSzTx/>
                <a:buFontTx/>
                <a:buNone/>
                <a:tabLst/>
                <a:defRPr/>
              </a:pPr>
              <a:endParaRPr kumimoji="0" lang="en-SG" sz="3200" i="0" u="none" strike="noStrike" kern="0" cap="none" normalizeH="0" baseline="0" noProof="0" dirty="0">
                <a:ln>
                  <a:noFill/>
                </a:ln>
                <a:solidFill>
                  <a:schemeClr val="bg1"/>
                </a:solidFill>
                <a:effectLst/>
                <a:uLnTx/>
                <a:uFillTx/>
                <a:latin typeface="GT Super Display Light" panose="00000400000000000000"/>
                <a:ea typeface="+mn-ea"/>
                <a:cs typeface="Arial" charset="0"/>
              </a:endParaRPr>
            </a:p>
          </p:txBody>
        </p:sp>
        <p:sp>
          <p:nvSpPr>
            <p:cNvPr id="8" name="Rectangle 7">
              <a:extLst>
                <a:ext uri="{FF2B5EF4-FFF2-40B4-BE49-F238E27FC236}">
                  <a16:creationId xmlns:a16="http://schemas.microsoft.com/office/drawing/2014/main" id="{0911DC37-9B9A-2666-AED5-B4220E7BF0CC}"/>
                </a:ext>
              </a:extLst>
            </p:cNvPr>
            <p:cNvSpPr/>
            <p:nvPr/>
          </p:nvSpPr>
          <p:spPr>
            <a:xfrm>
              <a:off x="6606278" y="3142136"/>
              <a:ext cx="1261661"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sz="1800" u="none" strike="noStrike" kern="0" cap="none" normalizeH="0" baseline="0" noProof="0" dirty="0">
                  <a:ln>
                    <a:noFill/>
                  </a:ln>
                  <a:solidFill>
                    <a:srgbClr val="53645B"/>
                  </a:solidFill>
                  <a:effectLst/>
                  <a:uLnTx/>
                  <a:uFillTx/>
                  <a:latin typeface="Avenir Book" panose="02000503020000020003" pitchFamily="2" charset="0"/>
                  <a:cs typeface="Arial" charset="0"/>
                </a:rPr>
                <a:t>1 Key</a:t>
              </a:r>
              <a:endParaRPr kumimoji="0" lang="en-US" sz="1800" u="none" strike="noStrike" kern="1200" cap="none" normalizeH="0" baseline="0" noProof="0" dirty="0">
                <a:ln>
                  <a:noFill/>
                </a:ln>
                <a:solidFill>
                  <a:srgbClr val="53645B"/>
                </a:solidFill>
                <a:effectLst/>
                <a:uLnTx/>
                <a:uFillTx/>
                <a:latin typeface="Avenir Book" panose="02000503020000020003" pitchFamily="2" charset="0"/>
              </a:endParaRPr>
            </a:p>
          </p:txBody>
        </p:sp>
        <p:sp>
          <p:nvSpPr>
            <p:cNvPr id="9" name="Rectangle 8">
              <a:extLst>
                <a:ext uri="{FF2B5EF4-FFF2-40B4-BE49-F238E27FC236}">
                  <a16:creationId xmlns:a16="http://schemas.microsoft.com/office/drawing/2014/main" id="{2C59A413-8C84-494C-3E7D-6CB37329F340}"/>
                </a:ext>
              </a:extLst>
            </p:cNvPr>
            <p:cNvSpPr/>
            <p:nvPr/>
          </p:nvSpPr>
          <p:spPr>
            <a:xfrm>
              <a:off x="6096000" y="3776998"/>
              <a:ext cx="3629667" cy="123110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u="none" strike="noStrike" kern="1200" cap="none" spc="0" normalizeH="0" baseline="0" noProof="0" dirty="0">
                  <a:ln>
                    <a:noFill/>
                  </a:ln>
                  <a:solidFill>
                    <a:schemeClr val="bg1"/>
                  </a:solidFill>
                  <a:effectLst/>
                  <a:uLnTx/>
                  <a:uFillTx/>
                  <a:latin typeface="Avenir Book" panose="02000503020000020003" pitchFamily="2" charset="0"/>
                </a:rPr>
                <a:t>3 Bedrooms Beach House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u="none" strike="noStrike" kern="1200" cap="none" spc="0" normalizeH="0" baseline="0" noProof="0" dirty="0">
                  <a:ln>
                    <a:noFill/>
                  </a:ln>
                  <a:solidFill>
                    <a:schemeClr val="bg1"/>
                  </a:solidFill>
                  <a:effectLst/>
                  <a:uLnTx/>
                  <a:uFillTx/>
                  <a:latin typeface="Avenir Book" panose="02000503020000020003" pitchFamily="2" charset="0"/>
                </a:rPr>
                <a:t>1800 sqm / 19,375 </a:t>
              </a:r>
              <a:r>
                <a:rPr kumimoji="0" lang="en-GB" u="none" strike="noStrike" kern="1200" cap="none" spc="0" normalizeH="0" baseline="0" noProof="0" dirty="0" err="1">
                  <a:ln>
                    <a:noFill/>
                  </a:ln>
                  <a:solidFill>
                    <a:schemeClr val="bg1"/>
                  </a:solidFill>
                  <a:effectLst/>
                  <a:uLnTx/>
                  <a:uFillTx/>
                  <a:latin typeface="Avenir Book" panose="02000503020000020003" pitchFamily="2" charset="0"/>
                </a:rPr>
                <a:t>sqft</a:t>
              </a:r>
              <a:endParaRPr kumimoji="0" lang="en-GB" u="none" strike="noStrike" kern="1200" cap="none" spc="0" normalizeH="0" baseline="0" noProof="0" dirty="0">
                <a:ln>
                  <a:noFill/>
                </a:ln>
                <a:solidFill>
                  <a:schemeClr val="bg1"/>
                </a:solidFill>
                <a:effectLst/>
                <a:uLnTx/>
                <a:uFillTx/>
                <a:latin typeface="Avenir Book" panose="02000503020000020003"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u="none" strike="noStrike" kern="1200" cap="none" spc="100" normalizeH="0" baseline="0" noProof="0" dirty="0">
                  <a:ln>
                    <a:noFill/>
                  </a:ln>
                  <a:solidFill>
                    <a:schemeClr val="bg1"/>
                  </a:solidFill>
                  <a:effectLst/>
                  <a:uLnTx/>
                  <a:uFillTx/>
                  <a:latin typeface="Avenir Book" panose="02000503020000020003" pitchFamily="2" charset="0"/>
                </a:rPr>
                <a:t>Pool: 21 X </a:t>
              </a:r>
              <a:r>
                <a:rPr lang="en-GB" spc="100" dirty="0">
                  <a:solidFill>
                    <a:schemeClr val="bg1"/>
                  </a:solidFill>
                  <a:latin typeface="Avenir Book" panose="02000503020000020003" pitchFamily="2" charset="0"/>
                </a:rPr>
                <a:t>6 m</a:t>
              </a:r>
              <a:endParaRPr kumimoji="0" lang="en-GB" u="none" strike="noStrike" kern="1200" cap="none" spc="0" normalizeH="0" baseline="0" noProof="0" dirty="0">
                <a:ln>
                  <a:noFill/>
                </a:ln>
                <a:solidFill>
                  <a:schemeClr val="bg1"/>
                </a:solidFill>
                <a:effectLst/>
                <a:uLnTx/>
                <a:uFillTx/>
                <a:latin typeface="Avenir Book" panose="02000503020000020003"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T Super Display Light" panose="00000400000000000000"/>
                  <a:ea typeface="+mn-ea"/>
                  <a:cs typeface="+mn-cs"/>
                </a:rPr>
                <a:t> </a:t>
              </a:r>
            </a:p>
          </p:txBody>
        </p:sp>
      </p:grpSp>
      <p:sp>
        <p:nvSpPr>
          <p:cNvPr id="4" name="AutoShape 2" descr="https://previews.dropbox.com/p/thumb/ACFFISZ20DO4m5Pom0hojo5t-F4qpQcWYmT4IJRhZW95TQWOe8TxIeaiLcpcYwMI2upyCQVmJWPWggZbIzOgPXUrYprOtIlnrQOHHmbQQFYnjTxiE_EvniShx7QiOFQIXHnShpebbFXOSrI6LxQKOcqVnlMz6DMMu4hfS0Vc0X2x7YBikq-TTcVWxV9dkkDxu2n5jlcPi15dyEkj-2RoAZSAoi5XCvLlmcbHZrrB00QQTelPgClfMUo5c2kZhvsQ66M9m6fU-1bttDMKh9_S4uGj2-YZx-33S3cfHxDJt6klN34RCbGjRFLTPK5JhDuNaRUUGNsviuw7k0V_gjAQb0ukyATlbogoh4cX_6zPe4JYJRgUMhdzPyYWrmCM02K0vNVyH4-8E-yljFMFry_-kfMj/p.jpeg">
            <a:extLst>
              <a:ext uri="{FF2B5EF4-FFF2-40B4-BE49-F238E27FC236}">
                <a16:creationId xmlns:a16="http://schemas.microsoft.com/office/drawing/2014/main" id="{C9697303-D179-4A5C-B2C4-DD67824C9A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Patina Maldives_The Beach House_High res_521">
            <a:extLst>
              <a:ext uri="{FF2B5EF4-FFF2-40B4-BE49-F238E27FC236}">
                <a16:creationId xmlns:a16="http://schemas.microsoft.com/office/drawing/2014/main" id="{1DADDC9E-FC01-43C7-8219-ABF9A5AB96A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8857"/>
          <a:stretch/>
        </p:blipFill>
        <p:spPr bwMode="auto">
          <a:xfrm rot="5400000">
            <a:off x="-921494" y="923076"/>
            <a:ext cx="6862883" cy="50167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6C03E82-A229-4D98-A4EF-59105CD281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spTree>
    <p:extLst>
      <p:ext uri="{BB962C8B-B14F-4D97-AF65-F5344CB8AC3E}">
        <p14:creationId xmlns:p14="http://schemas.microsoft.com/office/powerpoint/2010/main" val="1468435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2645B"/>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CCB217-2C5D-E4BF-5790-5616FDF3300F}"/>
              </a:ext>
            </a:extLst>
          </p:cNvPr>
          <p:cNvSpPr/>
          <p:nvPr/>
        </p:nvSpPr>
        <p:spPr>
          <a:xfrm>
            <a:off x="4163566" y="163215"/>
            <a:ext cx="3864867" cy="507831"/>
          </a:xfrm>
          <a:prstGeom prst="rect">
            <a:avLst/>
          </a:prstGeom>
        </p:spPr>
        <p:txBody>
          <a:bodyPr wrap="square">
            <a:spAutoFit/>
          </a:bodyPr>
          <a:lstStyle/>
          <a:p>
            <a:pPr marL="0" marR="0" lvl="0" indent="0" algn="l" defTabSz="966521" rtl="0" eaLnBrk="1" fontAlgn="auto" latinLnBrk="0" hangingPunct="1">
              <a:lnSpc>
                <a:spcPct val="90000"/>
              </a:lnSpc>
              <a:spcBef>
                <a:spcPct val="0"/>
              </a:spcBef>
              <a:spcAft>
                <a:spcPts val="0"/>
              </a:spcAft>
              <a:buClrTx/>
              <a:buSzTx/>
              <a:buFontTx/>
              <a:buNone/>
              <a:tabLst/>
              <a:defRPr/>
            </a:pPr>
            <a:r>
              <a:rPr kumimoji="0" lang="en-SG" sz="3000" i="0" u="none" strike="noStrike" kern="1200" cap="none" spc="150" normalizeH="0" baseline="0" noProof="0" dirty="0">
                <a:ln>
                  <a:noFill/>
                </a:ln>
                <a:solidFill>
                  <a:srgbClr val="53645B"/>
                </a:solidFill>
                <a:effectLst/>
                <a:uLnTx/>
                <a:uFillTx/>
                <a:latin typeface="GT Super Display Light" panose="00000400000000000000"/>
                <a:ea typeface="+mn-ea"/>
                <a:cs typeface="Arial" charset="0"/>
              </a:rPr>
              <a:t>THE BEACH HOUSE</a:t>
            </a:r>
          </a:p>
        </p:txBody>
      </p:sp>
      <p:pic>
        <p:nvPicPr>
          <p:cNvPr id="7170" name="Picture 2" descr="The Beach House - Dining Area">
            <a:extLst>
              <a:ext uri="{FF2B5EF4-FFF2-40B4-BE49-F238E27FC236}">
                <a16:creationId xmlns:a16="http://schemas.microsoft.com/office/drawing/2014/main" id="{41935AAD-66D1-48FE-AF1B-87DF3468754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45451" y="4001392"/>
            <a:ext cx="3107983" cy="23115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Beach House - Living Area">
            <a:extLst>
              <a:ext uri="{FF2B5EF4-FFF2-40B4-BE49-F238E27FC236}">
                <a16:creationId xmlns:a16="http://schemas.microsoft.com/office/drawing/2014/main" id="{22EDA0D9-4C99-4D7A-8D70-CCD43AA714E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154"/>
          <a:stretch/>
        </p:blipFill>
        <p:spPr bwMode="auto">
          <a:xfrm>
            <a:off x="0" y="4004937"/>
            <a:ext cx="3107983" cy="230801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atina_Maldives_by_Georg-Roske_Beach-House_1823_03a">
            <a:extLst>
              <a:ext uri="{FF2B5EF4-FFF2-40B4-BE49-F238E27FC236}">
                <a16:creationId xmlns:a16="http://schemas.microsoft.com/office/drawing/2014/main" id="{D095C516-CC49-4730-824F-E833B5CFB36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19929"/>
          <a:stretch/>
        </p:blipFill>
        <p:spPr bwMode="auto">
          <a:xfrm>
            <a:off x="0" y="740851"/>
            <a:ext cx="5377543" cy="322939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Patina Maldives_Beach House_Low res_1856_03">
            <a:extLst>
              <a:ext uri="{FF2B5EF4-FFF2-40B4-BE49-F238E27FC236}">
                <a16:creationId xmlns:a16="http://schemas.microsoft.com/office/drawing/2014/main" id="{2F477791-AFF5-4935-A6CF-5B4C132CE7FB}"/>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335"/>
          <a:stretch/>
        </p:blipFill>
        <p:spPr bwMode="auto">
          <a:xfrm>
            <a:off x="6280016" y="4008199"/>
            <a:ext cx="3083304" cy="2304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F6DC054-2A8B-41E1-AC01-44B71141FAC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794351" y="6494471"/>
            <a:ext cx="296506" cy="287328"/>
          </a:xfrm>
          <a:prstGeom prst="rect">
            <a:avLst/>
          </a:prstGeom>
        </p:spPr>
      </p:pic>
      <p:pic>
        <p:nvPicPr>
          <p:cNvPr id="2" name="Picture 1">
            <a:extLst>
              <a:ext uri="{FF2B5EF4-FFF2-40B4-BE49-F238E27FC236}">
                <a16:creationId xmlns:a16="http://schemas.microsoft.com/office/drawing/2014/main" id="{BB77284E-2F08-EC4D-68A1-43F61795C02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3188" r="12520"/>
          <a:stretch/>
        </p:blipFill>
        <p:spPr>
          <a:xfrm>
            <a:off x="5415012" y="740851"/>
            <a:ext cx="4376936" cy="3229398"/>
          </a:xfrm>
          <a:prstGeom prst="rect">
            <a:avLst/>
          </a:prstGeom>
        </p:spPr>
      </p:pic>
      <p:pic>
        <p:nvPicPr>
          <p:cNvPr id="3" name="Picture 2">
            <a:extLst>
              <a:ext uri="{FF2B5EF4-FFF2-40B4-BE49-F238E27FC236}">
                <a16:creationId xmlns:a16="http://schemas.microsoft.com/office/drawing/2014/main" id="{CD5A00C4-1AC6-522C-AE49-564FE1D4A05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9087" t="271" r="7665" b="9271"/>
          <a:stretch/>
        </p:blipFill>
        <p:spPr>
          <a:xfrm>
            <a:off x="9389903" y="4008199"/>
            <a:ext cx="2802098" cy="2272901"/>
          </a:xfrm>
          <a:prstGeom prst="rect">
            <a:avLst/>
          </a:prstGeom>
        </p:spPr>
      </p:pic>
      <p:pic>
        <p:nvPicPr>
          <p:cNvPr id="4" name="Picture 4" descr="The Beach House ">
            <a:extLst>
              <a:ext uri="{FF2B5EF4-FFF2-40B4-BE49-F238E27FC236}">
                <a16:creationId xmlns:a16="http://schemas.microsoft.com/office/drawing/2014/main" id="{919409E5-00BA-7140-6925-B3030AECC227}"/>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t="5991" r="8917" b="-1035"/>
          <a:stretch/>
        </p:blipFill>
        <p:spPr bwMode="auto">
          <a:xfrm>
            <a:off x="9870899" y="740852"/>
            <a:ext cx="2321101" cy="3229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11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0b9fe09-f104-4f87-be2c-ad786aad618f">
      <Terms xmlns="http://schemas.microsoft.com/office/infopath/2007/PartnerControls"/>
    </lcf76f155ced4ddcb4097134ff3c332f>
    <TaxCatchAll xmlns="f7520347-0be5-427e-93d2-deb371c403e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047CA7B7454848BD26A7CAAD912B94" ma:contentTypeVersion="17" ma:contentTypeDescription="Create a new document." ma:contentTypeScope="" ma:versionID="1c46b366bd56f95e85adbaa582e07551">
  <xsd:schema xmlns:xsd="http://www.w3.org/2001/XMLSchema" xmlns:xs="http://www.w3.org/2001/XMLSchema" xmlns:p="http://schemas.microsoft.com/office/2006/metadata/properties" xmlns:ns2="f7520347-0be5-427e-93d2-deb371c403e5" xmlns:ns3="30b9fe09-f104-4f87-be2c-ad786aad618f" targetNamespace="http://schemas.microsoft.com/office/2006/metadata/properties" ma:root="true" ma:fieldsID="db9191c7483130a818e92fa817e66178" ns2:_="" ns3:_="">
    <xsd:import namespace="f7520347-0be5-427e-93d2-deb371c403e5"/>
    <xsd:import namespace="30b9fe09-f104-4f87-be2c-ad786aad618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20347-0be5-427e-93d2-deb371c403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68d3562-209f-456d-a286-76674189810f}" ma:internalName="TaxCatchAll" ma:showField="CatchAllData" ma:web="f7520347-0be5-427e-93d2-deb371c403e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b9fe09-f104-4f87-be2c-ad786aad618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95658bc-eae4-4420-82dc-04c4306b9dd5"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F1119A-892D-45C4-97EB-200A388A5CDE}">
  <ds:schemaRefs>
    <ds:schemaRef ds:uri="http://schemas.microsoft.com/sharepoint/v3/contenttype/forms"/>
  </ds:schemaRefs>
</ds:datastoreItem>
</file>

<file path=customXml/itemProps2.xml><?xml version="1.0" encoding="utf-8"?>
<ds:datastoreItem xmlns:ds="http://schemas.openxmlformats.org/officeDocument/2006/customXml" ds:itemID="{C3BFB54B-9246-4C0E-BB0B-E409E74D7174}">
  <ds:schemaRefs>
    <ds:schemaRef ds:uri="http://www.w3.org/XML/1998/namespace"/>
    <ds:schemaRef ds:uri="http://purl.org/dc/dcmitype/"/>
    <ds:schemaRef ds:uri="http://purl.org/dc/term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30b9fe09-f104-4f87-be2c-ad786aad618f"/>
    <ds:schemaRef ds:uri="f7520347-0be5-427e-93d2-deb371c403e5"/>
  </ds:schemaRefs>
</ds:datastoreItem>
</file>

<file path=customXml/itemProps3.xml><?xml version="1.0" encoding="utf-8"?>
<ds:datastoreItem xmlns:ds="http://schemas.openxmlformats.org/officeDocument/2006/customXml" ds:itemID="{64E6B218-A94B-4582-9FA4-38929D4F7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20347-0be5-427e-93d2-deb371c403e5"/>
    <ds:schemaRef ds:uri="30b9fe09-f104-4f87-be2c-ad786aad61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9216</TotalTime>
  <Words>2063</Words>
  <Application>Microsoft Office PowerPoint</Application>
  <PresentationFormat>Widescreen</PresentationFormat>
  <Paragraphs>290</Paragraphs>
  <Slides>25</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Avenir Book</vt:lpstr>
      <vt:lpstr>Calibri</vt:lpstr>
      <vt:lpstr>Calibri Light</vt:lpstr>
      <vt:lpstr>gill-sans-nova</vt:lpstr>
      <vt:lpstr>GT Super Display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Auf Majeed</dc:creator>
  <cp:lastModifiedBy>Zainab Hussain Shihab</cp:lastModifiedBy>
  <cp:revision>138</cp:revision>
  <dcterms:created xsi:type="dcterms:W3CDTF">2023-02-02T06:59:28Z</dcterms:created>
  <dcterms:modified xsi:type="dcterms:W3CDTF">2024-05-30T06:21:15Z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0x01010027047CA7B7454848BD26A7CAAD912B94</vt:lpwstr>
  </property>
</Properties>
</file>