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TAN Mon Cheri" charset="1" panose="00000000000000000000"/>
      <p:regular r:id="rId20"/>
    </p:embeddedFont>
    <p:embeddedFont>
      <p:font typeface="Muli" charset="1" panose="00000500000000000000"/>
      <p:regular r:id="rId21"/>
    </p:embeddedFont>
    <p:embeddedFont>
      <p:font typeface="Muli Bold" charset="1" panose="000008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http://www.ghazalaresortandspa.com" TargetMode="External" Type="http://schemas.openxmlformats.org/officeDocument/2006/relationships/hyperlink"/><Relationship Id="rId2" Target="../media/image3.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806D5C"/>
        </a:solidFill>
      </p:bgPr>
    </p:bg>
    <p:spTree>
      <p:nvGrpSpPr>
        <p:cNvPr id="1" name=""/>
        <p:cNvGrpSpPr/>
        <p:nvPr/>
      </p:nvGrpSpPr>
      <p:grpSpPr>
        <a:xfrm>
          <a:off x="0" y="0"/>
          <a:ext cx="0" cy="0"/>
          <a:chOff x="0" y="0"/>
          <a:chExt cx="0" cy="0"/>
        </a:xfrm>
      </p:grpSpPr>
      <p:grpSp>
        <p:nvGrpSpPr>
          <p:cNvPr name="Group 2" id="2"/>
          <p:cNvGrpSpPr/>
          <p:nvPr/>
        </p:nvGrpSpPr>
        <p:grpSpPr>
          <a:xfrm rot="0">
            <a:off x="8958536" y="0"/>
            <a:ext cx="9329464" cy="10287000"/>
            <a:chOff x="0" y="0"/>
            <a:chExt cx="1445378" cy="1593725"/>
          </a:xfrm>
        </p:grpSpPr>
        <p:sp>
          <p:nvSpPr>
            <p:cNvPr name="Freeform 3" id="3"/>
            <p:cNvSpPr/>
            <p:nvPr/>
          </p:nvSpPr>
          <p:spPr>
            <a:xfrm flipH="false" flipV="false" rot="0">
              <a:off x="0" y="0"/>
              <a:ext cx="1445378" cy="1593725"/>
            </a:xfrm>
            <a:custGeom>
              <a:avLst/>
              <a:gdLst/>
              <a:ahLst/>
              <a:cxnLst/>
              <a:rect r="r" b="b" t="t" l="l"/>
              <a:pathLst>
                <a:path h="1593725" w="1445378">
                  <a:moveTo>
                    <a:pt x="0" y="0"/>
                  </a:moveTo>
                  <a:lnTo>
                    <a:pt x="1445378" y="0"/>
                  </a:lnTo>
                  <a:lnTo>
                    <a:pt x="1445378" y="1593725"/>
                  </a:lnTo>
                  <a:lnTo>
                    <a:pt x="0" y="1593725"/>
                  </a:lnTo>
                  <a:close/>
                </a:path>
              </a:pathLst>
            </a:custGeom>
            <a:blipFill>
              <a:blip r:embed="rId2">
                <a:alphaModFix amt="50000"/>
              </a:blip>
              <a:stretch>
                <a:fillRect l="-55222" t="0" r="-134944" b="0"/>
              </a:stretch>
            </a:blipFill>
          </p:spPr>
        </p:sp>
      </p:grpSp>
      <p:grpSp>
        <p:nvGrpSpPr>
          <p:cNvPr name="Group 4" id="4"/>
          <p:cNvGrpSpPr/>
          <p:nvPr/>
        </p:nvGrpSpPr>
        <p:grpSpPr>
          <a:xfrm rot="0">
            <a:off x="0" y="0"/>
            <a:ext cx="9328130" cy="10287000"/>
            <a:chOff x="0" y="0"/>
            <a:chExt cx="2456792" cy="2709333"/>
          </a:xfrm>
        </p:grpSpPr>
        <p:sp>
          <p:nvSpPr>
            <p:cNvPr name="Freeform 5" id="5"/>
            <p:cNvSpPr/>
            <p:nvPr/>
          </p:nvSpPr>
          <p:spPr>
            <a:xfrm flipH="false" flipV="false" rot="0">
              <a:off x="0" y="0"/>
              <a:ext cx="2456792" cy="2709333"/>
            </a:xfrm>
            <a:custGeom>
              <a:avLst/>
              <a:gdLst/>
              <a:ahLst/>
              <a:cxnLst/>
              <a:rect r="r" b="b" t="t" l="l"/>
              <a:pathLst>
                <a:path h="2709333" w="2456792">
                  <a:moveTo>
                    <a:pt x="0" y="0"/>
                  </a:moveTo>
                  <a:lnTo>
                    <a:pt x="2456792" y="0"/>
                  </a:lnTo>
                  <a:lnTo>
                    <a:pt x="2456792" y="2709333"/>
                  </a:lnTo>
                  <a:lnTo>
                    <a:pt x="0" y="2709333"/>
                  </a:lnTo>
                  <a:close/>
                </a:path>
              </a:pathLst>
            </a:custGeom>
            <a:solidFill>
              <a:srgbClr val="EBE7D8"/>
            </a:solidFill>
          </p:spPr>
        </p:sp>
        <p:sp>
          <p:nvSpPr>
            <p:cNvPr name="TextBox 6" id="6"/>
            <p:cNvSpPr txBox="true"/>
            <p:nvPr/>
          </p:nvSpPr>
          <p:spPr>
            <a:xfrm>
              <a:off x="0" y="-104775"/>
              <a:ext cx="2456792" cy="2814108"/>
            </a:xfrm>
            <a:prstGeom prst="rect">
              <a:avLst/>
            </a:prstGeom>
          </p:spPr>
          <p:txBody>
            <a:bodyPr anchor="ctr" rtlCol="false" tIns="50800" lIns="50800" bIns="50800" rIns="50800"/>
            <a:lstStyle/>
            <a:p>
              <a:pPr algn="ctr">
                <a:lnSpc>
                  <a:spcPts val="3091"/>
                </a:lnSpc>
              </a:pPr>
            </a:p>
          </p:txBody>
        </p:sp>
      </p:grpSp>
      <p:sp>
        <p:nvSpPr>
          <p:cNvPr name="Freeform 7" id="7"/>
          <p:cNvSpPr/>
          <p:nvPr/>
        </p:nvSpPr>
        <p:spPr>
          <a:xfrm flipH="false" flipV="false" rot="0">
            <a:off x="2931363" y="630089"/>
            <a:ext cx="3610292" cy="3633787"/>
          </a:xfrm>
          <a:custGeom>
            <a:avLst/>
            <a:gdLst/>
            <a:ahLst/>
            <a:cxnLst/>
            <a:rect r="r" b="b" t="t" l="l"/>
            <a:pathLst>
              <a:path h="3633787" w="3610292">
                <a:moveTo>
                  <a:pt x="0" y="0"/>
                </a:moveTo>
                <a:lnTo>
                  <a:pt x="3610293" y="0"/>
                </a:lnTo>
                <a:lnTo>
                  <a:pt x="3610293" y="3633786"/>
                </a:lnTo>
                <a:lnTo>
                  <a:pt x="0" y="3633786"/>
                </a:lnTo>
                <a:lnTo>
                  <a:pt x="0" y="0"/>
                </a:lnTo>
                <a:close/>
              </a:path>
            </a:pathLst>
          </a:custGeom>
          <a:blipFill>
            <a:blip r:embed="rId3"/>
            <a:stretch>
              <a:fillRect l="-69562" t="0" r="-65549" b="-51834"/>
            </a:stretch>
          </a:blipFill>
        </p:spPr>
      </p:sp>
      <p:sp>
        <p:nvSpPr>
          <p:cNvPr name="TextBox 8" id="8"/>
          <p:cNvSpPr txBox="true"/>
          <p:nvPr/>
        </p:nvSpPr>
        <p:spPr>
          <a:xfrm rot="0">
            <a:off x="514350" y="4734306"/>
            <a:ext cx="8629650" cy="1508375"/>
          </a:xfrm>
          <a:prstGeom prst="rect">
            <a:avLst/>
          </a:prstGeom>
        </p:spPr>
        <p:txBody>
          <a:bodyPr anchor="t" rtlCol="false" tIns="0" lIns="0" bIns="0" rIns="0">
            <a:spAutoFit/>
          </a:bodyPr>
          <a:lstStyle/>
          <a:p>
            <a:pPr algn="ctr">
              <a:lnSpc>
                <a:spcPts val="6063"/>
              </a:lnSpc>
            </a:pPr>
            <a:r>
              <a:rPr lang="en-US" sz="4700" spc="300">
                <a:solidFill>
                  <a:srgbClr val="303944"/>
                </a:solidFill>
                <a:latin typeface="TAN Mon Cheri"/>
                <a:ea typeface="TAN Mon Cheri"/>
                <a:cs typeface="TAN Mon Cheri"/>
                <a:sym typeface="TAN Mon Cheri"/>
              </a:rPr>
              <a:t>GHAZALA RESORT</a:t>
            </a:r>
          </a:p>
          <a:p>
            <a:pPr algn="ctr">
              <a:lnSpc>
                <a:spcPts val="6063"/>
              </a:lnSpc>
            </a:pPr>
            <a:r>
              <a:rPr lang="en-US" sz="4700" spc="300">
                <a:solidFill>
                  <a:srgbClr val="303944"/>
                </a:solidFill>
                <a:latin typeface="TAN Mon Cheri"/>
                <a:ea typeface="TAN Mon Cheri"/>
                <a:cs typeface="TAN Mon Cheri"/>
                <a:sym typeface="TAN Mon Cheri"/>
              </a:rPr>
              <a:t>AND SPA </a:t>
            </a:r>
          </a:p>
        </p:txBody>
      </p:sp>
      <p:sp>
        <p:nvSpPr>
          <p:cNvPr name="TextBox 9" id="9"/>
          <p:cNvSpPr txBox="true"/>
          <p:nvPr/>
        </p:nvSpPr>
        <p:spPr>
          <a:xfrm rot="0">
            <a:off x="1028700" y="8912771"/>
            <a:ext cx="3165277" cy="316700"/>
          </a:xfrm>
          <a:prstGeom prst="rect">
            <a:avLst/>
          </a:prstGeom>
        </p:spPr>
        <p:txBody>
          <a:bodyPr anchor="t" rtlCol="false" tIns="0" lIns="0" bIns="0" rIns="0">
            <a:spAutoFit/>
          </a:bodyPr>
          <a:lstStyle/>
          <a:p>
            <a:pPr algn="l">
              <a:lnSpc>
                <a:spcPts val="2703"/>
              </a:lnSpc>
            </a:pPr>
            <a:r>
              <a:rPr lang="en-US" sz="1393" spc="298">
                <a:solidFill>
                  <a:srgbClr val="EBE7D8"/>
                </a:solidFill>
                <a:latin typeface="Muli"/>
                <a:ea typeface="Muli"/>
                <a:cs typeface="Muli"/>
                <a:sym typeface="Muli"/>
              </a:rPr>
              <a:t>GHAZAL RESORT AND SPA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9705395" y="0"/>
            <a:ext cx="7212069" cy="10287000"/>
            <a:chOff x="0" y="0"/>
            <a:chExt cx="1117338" cy="1593725"/>
          </a:xfrm>
        </p:grpSpPr>
        <p:sp>
          <p:nvSpPr>
            <p:cNvPr name="Freeform 3" id="3"/>
            <p:cNvSpPr/>
            <p:nvPr/>
          </p:nvSpPr>
          <p:spPr>
            <a:xfrm flipH="false" flipV="false" rot="0">
              <a:off x="0" y="0"/>
              <a:ext cx="1117338" cy="1593725"/>
            </a:xfrm>
            <a:custGeom>
              <a:avLst/>
              <a:gdLst/>
              <a:ahLst/>
              <a:cxnLst/>
              <a:rect r="r" b="b" t="t" l="l"/>
              <a:pathLst>
                <a:path h="1593725" w="1117338">
                  <a:moveTo>
                    <a:pt x="0" y="0"/>
                  </a:moveTo>
                  <a:lnTo>
                    <a:pt x="1117338" y="0"/>
                  </a:lnTo>
                  <a:lnTo>
                    <a:pt x="1117338" y="1593725"/>
                  </a:lnTo>
                  <a:lnTo>
                    <a:pt x="0" y="1593725"/>
                  </a:lnTo>
                  <a:close/>
                </a:path>
              </a:pathLst>
            </a:custGeom>
            <a:blipFill>
              <a:blip r:embed="rId2"/>
              <a:stretch>
                <a:fillRect l="-7054" t="0" r="-7054" b="0"/>
              </a:stretch>
            </a:blipFill>
          </p:spPr>
        </p:sp>
      </p:grpSp>
      <p:grpSp>
        <p:nvGrpSpPr>
          <p:cNvPr name="Group 4" id="4"/>
          <p:cNvGrpSpPr/>
          <p:nvPr/>
        </p:nvGrpSpPr>
        <p:grpSpPr>
          <a:xfrm rot="0">
            <a:off x="17270792" y="0"/>
            <a:ext cx="1017208" cy="10287000"/>
            <a:chOff x="0" y="0"/>
            <a:chExt cx="267907" cy="2709333"/>
          </a:xfrm>
        </p:grpSpPr>
        <p:sp>
          <p:nvSpPr>
            <p:cNvPr name="Freeform 5" id="5"/>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6" id="6"/>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sp>
        <p:nvSpPr>
          <p:cNvPr name="TextBox 7" id="7"/>
          <p:cNvSpPr txBox="true"/>
          <p:nvPr/>
        </p:nvSpPr>
        <p:spPr>
          <a:xfrm rot="0">
            <a:off x="942975" y="609600"/>
            <a:ext cx="7766107" cy="615620"/>
          </a:xfrm>
          <a:prstGeom prst="rect">
            <a:avLst/>
          </a:prstGeom>
        </p:spPr>
        <p:txBody>
          <a:bodyPr anchor="t" rtlCol="false" tIns="0" lIns="0" bIns="0" rIns="0">
            <a:spAutoFit/>
          </a:bodyPr>
          <a:lstStyle/>
          <a:p>
            <a:pPr algn="ctr">
              <a:lnSpc>
                <a:spcPts val="5104"/>
              </a:lnSpc>
            </a:pPr>
            <a:r>
              <a:rPr lang="en-US" sz="3230" spc="206">
                <a:solidFill>
                  <a:srgbClr val="303944"/>
                </a:solidFill>
                <a:latin typeface="TAN Mon Cheri"/>
                <a:ea typeface="TAN Mon Cheri"/>
                <a:cs typeface="TAN Mon Cheri"/>
                <a:sym typeface="TAN Mon Cheri"/>
              </a:rPr>
              <a:t>BARS &amp; LOUNGES</a:t>
            </a:r>
          </a:p>
        </p:txBody>
      </p:sp>
      <p:sp>
        <p:nvSpPr>
          <p:cNvPr name="TextBox 8" id="8"/>
          <p:cNvSpPr txBox="true"/>
          <p:nvPr/>
        </p:nvSpPr>
        <p:spPr>
          <a:xfrm rot="0">
            <a:off x="1095375" y="1941791"/>
            <a:ext cx="7917962" cy="6680073"/>
          </a:xfrm>
          <a:prstGeom prst="rect">
            <a:avLst/>
          </a:prstGeom>
        </p:spPr>
        <p:txBody>
          <a:bodyPr anchor="t" rtlCol="false" tIns="0" lIns="0" bIns="0" rIns="0">
            <a:spAutoFit/>
          </a:bodyPr>
          <a:lstStyle/>
          <a:p>
            <a:pPr algn="just">
              <a:lnSpc>
                <a:spcPts val="3306"/>
              </a:lnSpc>
            </a:pPr>
            <a:r>
              <a:rPr lang="en-US" sz="1900" b="true">
                <a:solidFill>
                  <a:srgbClr val="303944"/>
                </a:solidFill>
                <a:latin typeface="Muli Bold"/>
                <a:ea typeface="Muli Bold"/>
                <a:cs typeface="Muli Bold"/>
                <a:sym typeface="Muli Bold"/>
              </a:rPr>
              <a:t>Lobby Bar – Open 24/7</a:t>
            </a:r>
          </a:p>
          <a:p>
            <a:pPr algn="just">
              <a:lnSpc>
                <a:spcPts val="3306"/>
              </a:lnSpc>
            </a:pPr>
            <a:r>
              <a:rPr lang="en-US" sz="1900">
                <a:solidFill>
                  <a:srgbClr val="303944"/>
                </a:solidFill>
                <a:latin typeface="Muli"/>
                <a:ea typeface="Muli"/>
                <a:cs typeface="Muli"/>
                <a:sym typeface="Muli"/>
              </a:rPr>
              <a:t>El</a:t>
            </a:r>
            <a:r>
              <a:rPr lang="en-US" sz="1900">
                <a:solidFill>
                  <a:srgbClr val="303944"/>
                </a:solidFill>
                <a:latin typeface="Muli"/>
                <a:ea typeface="Muli"/>
                <a:cs typeface="Muli"/>
                <a:sym typeface="Muli"/>
              </a:rPr>
              <a:t>egant and relaxing, perfect for coffee, cocktails, or a quiet drink at any hour.</a:t>
            </a:r>
          </a:p>
          <a:p>
            <a:pPr algn="just">
              <a:lnSpc>
                <a:spcPts val="3306"/>
              </a:lnSpc>
            </a:pPr>
            <a:r>
              <a:rPr lang="en-US" sz="1900" b="true">
                <a:solidFill>
                  <a:srgbClr val="303944"/>
                </a:solidFill>
                <a:latin typeface="Muli Bold"/>
                <a:ea typeface="Muli Bold"/>
                <a:cs typeface="Muli Bold"/>
                <a:sym typeface="Muli Bold"/>
              </a:rPr>
              <a:t>Terrace Bar – 11:00 until late</a:t>
            </a:r>
          </a:p>
          <a:p>
            <a:pPr algn="just">
              <a:lnSpc>
                <a:spcPts val="3306"/>
              </a:lnSpc>
            </a:pPr>
            <a:r>
              <a:rPr lang="en-US" sz="1900">
                <a:solidFill>
                  <a:srgbClr val="303944"/>
                </a:solidFill>
                <a:latin typeface="Muli"/>
                <a:ea typeface="Muli"/>
                <a:cs typeface="Muli"/>
                <a:sym typeface="Muli"/>
              </a:rPr>
              <a:t>Open-air views with seasonal cocktails, wine, and light bites in a breezy setting.</a:t>
            </a:r>
          </a:p>
          <a:p>
            <a:pPr algn="just">
              <a:lnSpc>
                <a:spcPts val="3306"/>
              </a:lnSpc>
            </a:pPr>
            <a:r>
              <a:rPr lang="en-US" sz="1900" b="true">
                <a:solidFill>
                  <a:srgbClr val="303944"/>
                </a:solidFill>
                <a:latin typeface="Muli Bold"/>
                <a:ea typeface="Muli Bold"/>
                <a:cs typeface="Muli Bold"/>
                <a:sym typeface="Muli Bold"/>
              </a:rPr>
              <a:t>Beach Bar – 09:00–Sunset</a:t>
            </a:r>
          </a:p>
          <a:p>
            <a:pPr algn="just">
              <a:lnSpc>
                <a:spcPts val="3306"/>
              </a:lnSpc>
            </a:pPr>
            <a:r>
              <a:rPr lang="en-US" sz="1900">
                <a:solidFill>
                  <a:srgbClr val="303944"/>
                </a:solidFill>
                <a:latin typeface="Muli"/>
                <a:ea typeface="Muli"/>
                <a:cs typeface="Muli"/>
                <a:sym typeface="Muli"/>
              </a:rPr>
              <a:t>Steps from the sea, offering chilled drinks, fresh juices, and snacks with a coastal breeze.</a:t>
            </a:r>
          </a:p>
          <a:p>
            <a:pPr algn="just">
              <a:lnSpc>
                <a:spcPts val="3306"/>
              </a:lnSpc>
            </a:pPr>
            <a:r>
              <a:rPr lang="en-US" sz="1900" b="true">
                <a:solidFill>
                  <a:srgbClr val="303944"/>
                </a:solidFill>
                <a:latin typeface="Muli Bold"/>
                <a:ea typeface="Muli Bold"/>
                <a:cs typeface="Muli Bold"/>
                <a:sym typeface="Muli Bold"/>
              </a:rPr>
              <a:t>Pool Bar – 09:00–Sunset</a:t>
            </a:r>
          </a:p>
          <a:p>
            <a:pPr algn="just">
              <a:lnSpc>
                <a:spcPts val="3306"/>
              </a:lnSpc>
            </a:pPr>
            <a:r>
              <a:rPr lang="en-US" sz="1900">
                <a:solidFill>
                  <a:srgbClr val="303944"/>
                </a:solidFill>
                <a:latin typeface="Muli"/>
                <a:ea typeface="Muli"/>
                <a:cs typeface="Muli"/>
                <a:sym typeface="Muli"/>
              </a:rPr>
              <a:t>Tr</a:t>
            </a:r>
            <a:r>
              <a:rPr lang="en-US" sz="1900">
                <a:solidFill>
                  <a:srgbClr val="303944"/>
                </a:solidFill>
                <a:latin typeface="Muli"/>
                <a:ea typeface="Muli"/>
                <a:cs typeface="Muli"/>
                <a:sym typeface="Muli"/>
              </a:rPr>
              <a:t>opical cocktails and refreshing beverages served right by the water.</a:t>
            </a:r>
          </a:p>
          <a:p>
            <a:pPr algn="just">
              <a:lnSpc>
                <a:spcPts val="3306"/>
              </a:lnSpc>
            </a:pPr>
            <a:r>
              <a:rPr lang="en-US" sz="1900" b="true">
                <a:solidFill>
                  <a:srgbClr val="303944"/>
                </a:solidFill>
                <a:latin typeface="Muli Bold"/>
                <a:ea typeface="Muli Bold"/>
                <a:cs typeface="Muli Bold"/>
                <a:sym typeface="Muli Bold"/>
              </a:rPr>
              <a:t>SeaSalt Lounge &amp; Bar (Reopening soon)</a:t>
            </a:r>
          </a:p>
          <a:p>
            <a:pPr algn="just">
              <a:lnSpc>
                <a:spcPts val="3306"/>
              </a:lnSpc>
            </a:pPr>
            <a:r>
              <a:rPr lang="en-US" sz="1900">
                <a:solidFill>
                  <a:srgbClr val="303944"/>
                </a:solidFill>
                <a:latin typeface="Muli"/>
                <a:ea typeface="Muli"/>
                <a:cs typeface="Muli"/>
                <a:sym typeface="Muli"/>
              </a:rPr>
              <a:t>Sophisticated beach club vibe with signature cocktails, premium spirits, shisha, cigars, and a resident DJ — ideal for sunset to late-night lounging.</a:t>
            </a:r>
          </a:p>
          <a:p>
            <a:pPr algn="just">
              <a:lnSpc>
                <a:spcPts val="3306"/>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sp>
        <p:nvSpPr>
          <p:cNvPr name="TextBox 5" id="5"/>
          <p:cNvSpPr txBox="true"/>
          <p:nvPr/>
        </p:nvSpPr>
        <p:spPr>
          <a:xfrm rot="0">
            <a:off x="942975" y="933450"/>
            <a:ext cx="9052837" cy="129659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SERVICES, WELLNESS &amp; FACILITIES</a:t>
            </a:r>
          </a:p>
        </p:txBody>
      </p:sp>
      <p:sp>
        <p:nvSpPr>
          <p:cNvPr name="TextBox 6" id="6"/>
          <p:cNvSpPr txBox="true"/>
          <p:nvPr/>
        </p:nvSpPr>
        <p:spPr>
          <a:xfrm rot="0">
            <a:off x="1095375" y="4693398"/>
            <a:ext cx="3938196" cy="16436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Fitness Center (07:00–21:00):</a:t>
            </a:r>
          </a:p>
          <a:p>
            <a:pPr algn="just" marL="410211" indent="-205106" lvl="1">
              <a:lnSpc>
                <a:spcPts val="3363"/>
              </a:lnSpc>
              <a:buFont typeface="Arial"/>
              <a:buChar char="•"/>
            </a:pPr>
            <a:r>
              <a:rPr lang="en-US" sz="1900">
                <a:solidFill>
                  <a:srgbClr val="303944"/>
                </a:solidFill>
                <a:latin typeface="Muli"/>
                <a:ea typeface="Muli"/>
                <a:cs typeface="Muli"/>
                <a:sym typeface="Muli"/>
              </a:rPr>
              <a:t>Fully equipped gym</a:t>
            </a:r>
          </a:p>
          <a:p>
            <a:pPr algn="just" marL="410211" indent="-205106" lvl="1">
              <a:lnSpc>
                <a:spcPts val="3363"/>
              </a:lnSpc>
              <a:buFont typeface="Arial"/>
              <a:buChar char="•"/>
            </a:pPr>
            <a:r>
              <a:rPr lang="en-US" sz="1900">
                <a:solidFill>
                  <a:srgbClr val="303944"/>
                </a:solidFill>
                <a:latin typeface="Muli"/>
                <a:ea typeface="Muli"/>
                <a:cs typeface="Muli"/>
                <a:sym typeface="Muli"/>
              </a:rPr>
              <a:t>Min. age: 14 years</a:t>
            </a:r>
          </a:p>
          <a:p>
            <a:pPr algn="just">
              <a:lnSpc>
                <a:spcPts val="3363"/>
              </a:lnSpc>
            </a:pPr>
          </a:p>
        </p:txBody>
      </p:sp>
      <p:sp>
        <p:nvSpPr>
          <p:cNvPr name="TextBox 7" id="7"/>
          <p:cNvSpPr txBox="true"/>
          <p:nvPr/>
        </p:nvSpPr>
        <p:spPr>
          <a:xfrm rot="0">
            <a:off x="1095375" y="2623426"/>
            <a:ext cx="5806149" cy="1650873"/>
          </a:xfrm>
          <a:prstGeom prst="rect">
            <a:avLst/>
          </a:prstGeom>
        </p:spPr>
        <p:txBody>
          <a:bodyPr anchor="t" rtlCol="false" tIns="0" lIns="0" bIns="0" rIns="0">
            <a:spAutoFit/>
          </a:bodyPr>
          <a:lstStyle/>
          <a:p>
            <a:pPr algn="just">
              <a:lnSpc>
                <a:spcPts val="3306"/>
              </a:lnSpc>
            </a:pPr>
            <a:r>
              <a:rPr lang="en-US" sz="1900" b="true">
                <a:solidFill>
                  <a:srgbClr val="303944"/>
                </a:solidFill>
                <a:latin typeface="Muli Bold"/>
                <a:ea typeface="Muli Bold"/>
                <a:cs typeface="Muli Bold"/>
                <a:sym typeface="Muli Bold"/>
              </a:rPr>
              <a:t>Spa &amp; Wellness (09:00–20:00):</a:t>
            </a:r>
          </a:p>
          <a:p>
            <a:pPr algn="just" marL="410211" indent="-205106" lvl="1">
              <a:lnSpc>
                <a:spcPts val="3306"/>
              </a:lnSpc>
              <a:buFont typeface="Arial"/>
              <a:buChar char="•"/>
            </a:pPr>
            <a:r>
              <a:rPr lang="en-US" sz="1900">
                <a:solidFill>
                  <a:srgbClr val="303944"/>
                </a:solidFill>
                <a:latin typeface="Muli"/>
                <a:ea typeface="Muli"/>
                <a:cs typeface="Muli"/>
                <a:sym typeface="Muli"/>
              </a:rPr>
              <a:t>Sauna, Steam Room, Jacuzzi, Turkish Bath</a:t>
            </a:r>
          </a:p>
          <a:p>
            <a:pPr algn="just" marL="410211" indent="-205106" lvl="1">
              <a:lnSpc>
                <a:spcPts val="3306"/>
              </a:lnSpc>
              <a:buFont typeface="Arial"/>
              <a:buChar char="•"/>
            </a:pPr>
            <a:r>
              <a:rPr lang="en-US" sz="1900">
                <a:solidFill>
                  <a:srgbClr val="303944"/>
                </a:solidFill>
                <a:latin typeface="Muli"/>
                <a:ea typeface="Muli"/>
                <a:cs typeface="Muli"/>
                <a:sym typeface="Muli"/>
              </a:rPr>
              <a:t>Massage Rooms, Outdoor Massage, Skin Care</a:t>
            </a:r>
          </a:p>
          <a:p>
            <a:pPr algn="just" marL="410211" indent="-205106" lvl="1">
              <a:lnSpc>
                <a:spcPts val="3306"/>
              </a:lnSpc>
              <a:buFont typeface="Arial"/>
              <a:buChar char="•"/>
            </a:pPr>
            <a:r>
              <a:rPr lang="en-US" sz="1900">
                <a:solidFill>
                  <a:srgbClr val="303944"/>
                </a:solidFill>
                <a:latin typeface="Muli"/>
                <a:ea typeface="Muli"/>
                <a:cs typeface="Muli"/>
                <a:sym typeface="Muli"/>
              </a:rPr>
              <a:t>Manicure, Pedicure, Hairdresser</a:t>
            </a:r>
          </a:p>
        </p:txBody>
      </p:sp>
      <p:sp>
        <p:nvSpPr>
          <p:cNvPr name="TextBox 8" id="8"/>
          <p:cNvSpPr txBox="true"/>
          <p:nvPr/>
        </p:nvSpPr>
        <p:spPr>
          <a:xfrm rot="0">
            <a:off x="1085850" y="6607023"/>
            <a:ext cx="9136506" cy="16436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Ki</a:t>
            </a:r>
            <a:r>
              <a:rPr lang="en-US" sz="1900" b="true">
                <a:solidFill>
                  <a:srgbClr val="303944"/>
                </a:solidFill>
                <a:latin typeface="Muli Bold"/>
                <a:ea typeface="Muli Bold"/>
                <a:cs typeface="Muli Bold"/>
                <a:sym typeface="Muli Bold"/>
              </a:rPr>
              <a:t>ds Area – Rixy Club:</a:t>
            </a:r>
          </a:p>
          <a:p>
            <a:pPr algn="just" marL="410211" indent="-205106" lvl="1">
              <a:lnSpc>
                <a:spcPts val="3363"/>
              </a:lnSpc>
              <a:buFont typeface="Arial"/>
              <a:buChar char="•"/>
            </a:pPr>
            <a:r>
              <a:rPr lang="en-US" sz="1900">
                <a:solidFill>
                  <a:srgbClr val="303944"/>
                </a:solidFill>
                <a:latin typeface="Muli"/>
                <a:ea typeface="Muli"/>
                <a:cs typeface="Muli"/>
                <a:sym typeface="Muli"/>
              </a:rPr>
              <a:t>Ages 1–12</a:t>
            </a:r>
          </a:p>
          <a:p>
            <a:pPr algn="just" marL="410211" indent="-205106" lvl="1">
              <a:lnSpc>
                <a:spcPts val="3363"/>
              </a:lnSpc>
              <a:buFont typeface="Arial"/>
              <a:buChar char="•"/>
            </a:pPr>
            <a:r>
              <a:rPr lang="en-US" sz="1900">
                <a:solidFill>
                  <a:srgbClr val="303944"/>
                </a:solidFill>
                <a:latin typeface="Muli"/>
                <a:ea typeface="Muli"/>
                <a:cs typeface="Muli"/>
                <a:sym typeface="Muli"/>
              </a:rPr>
              <a:t>Indoor: Craft, Cinema, Gym</a:t>
            </a:r>
          </a:p>
          <a:p>
            <a:pPr algn="just" marL="410211" indent="-205106" lvl="1">
              <a:lnSpc>
                <a:spcPts val="3363"/>
              </a:lnSpc>
              <a:buFont typeface="Arial"/>
              <a:buChar char="•"/>
            </a:pPr>
            <a:r>
              <a:rPr lang="en-US" sz="1900">
                <a:solidFill>
                  <a:srgbClr val="303944"/>
                </a:solidFill>
                <a:latin typeface="Muli"/>
                <a:ea typeface="Muli"/>
                <a:cs typeface="Muli"/>
                <a:sym typeface="Muli"/>
              </a:rPr>
              <a:t>Outdoor: Treasure Hunts, Chef Games, Mini Disco</a:t>
            </a:r>
          </a:p>
        </p:txBody>
      </p:sp>
      <p:grpSp>
        <p:nvGrpSpPr>
          <p:cNvPr name="Group 9" id="9"/>
          <p:cNvGrpSpPr>
            <a:grpSpLocks noChangeAspect="true"/>
          </p:cNvGrpSpPr>
          <p:nvPr/>
        </p:nvGrpSpPr>
        <p:grpSpPr>
          <a:xfrm rot="0">
            <a:off x="10681612" y="-19050"/>
            <a:ext cx="5901748" cy="10264306"/>
            <a:chOff x="0" y="0"/>
            <a:chExt cx="3291840" cy="5725160"/>
          </a:xfrm>
        </p:grpSpPr>
        <p:sp>
          <p:nvSpPr>
            <p:cNvPr name="Freeform 10" id="10"/>
            <p:cNvSpPr/>
            <p:nvPr/>
          </p:nvSpPr>
          <p:spPr>
            <a:xfrm flipH="false" flipV="false" rot="0">
              <a:off x="38100" y="0"/>
              <a:ext cx="3252470" cy="1734820"/>
            </a:xfrm>
            <a:custGeom>
              <a:avLst/>
              <a:gdLst/>
              <a:ahLst/>
              <a:cxnLst/>
              <a:rect r="r" b="b" t="t" l="l"/>
              <a:pathLst>
                <a:path h="1734820"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7898" r="0" b="-7898"/>
              </a:stretch>
            </a:blipFill>
          </p:spPr>
        </p:sp>
        <p:sp>
          <p:nvSpPr>
            <p:cNvPr name="Freeform 11" id="11"/>
            <p:cNvSpPr/>
            <p:nvPr/>
          </p:nvSpPr>
          <p:spPr>
            <a:xfrm flipH="false" flipV="false" rot="0">
              <a:off x="31750" y="2037080"/>
              <a:ext cx="3260090" cy="1697990"/>
            </a:xfrm>
            <a:custGeom>
              <a:avLst/>
              <a:gdLst/>
              <a:ahLst/>
              <a:cxnLst/>
              <a:rect r="r" b="b" t="t" l="l"/>
              <a:pathLst>
                <a:path h="1697990" w="32600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3"/>
              <a:stretch>
                <a:fillRect l="0" t="-14670" r="0" b="-6633"/>
              </a:stretch>
            </a:blipFill>
          </p:spPr>
        </p:sp>
        <p:sp>
          <p:nvSpPr>
            <p:cNvPr name="Freeform 12" id="12"/>
            <p:cNvSpPr/>
            <p:nvPr/>
          </p:nvSpPr>
          <p:spPr>
            <a:xfrm flipH="false" flipV="false" rot="0">
              <a:off x="-3810" y="3986530"/>
              <a:ext cx="3270250" cy="1742440"/>
            </a:xfrm>
            <a:custGeom>
              <a:avLst/>
              <a:gdLst/>
              <a:ahLst/>
              <a:cxnLst/>
              <a:rect r="r" b="b" t="t" l="l"/>
              <a:pathLst>
                <a:path h="1742440" w="327025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4"/>
              <a:stretch>
                <a:fillRect l="-29289" t="0" r="-29289"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a:grpSpLocks noChangeAspect="true"/>
          </p:cNvGrpSpPr>
          <p:nvPr/>
        </p:nvGrpSpPr>
        <p:grpSpPr>
          <a:xfrm rot="0">
            <a:off x="10681612" y="-19050"/>
            <a:ext cx="5901748" cy="10264306"/>
            <a:chOff x="0" y="0"/>
            <a:chExt cx="3291840" cy="5725160"/>
          </a:xfrm>
        </p:grpSpPr>
        <p:sp>
          <p:nvSpPr>
            <p:cNvPr name="Freeform 6" id="6"/>
            <p:cNvSpPr/>
            <p:nvPr/>
          </p:nvSpPr>
          <p:spPr>
            <a:xfrm flipH="false" flipV="false" rot="0">
              <a:off x="38100" y="0"/>
              <a:ext cx="3252470" cy="1734820"/>
            </a:xfrm>
            <a:custGeom>
              <a:avLst/>
              <a:gdLst/>
              <a:ahLst/>
              <a:cxnLst/>
              <a:rect r="r" b="b" t="t" l="l"/>
              <a:pathLst>
                <a:path h="1734820"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6163" r="0" b="-6163"/>
              </a:stretch>
            </a:blipFill>
          </p:spPr>
        </p:sp>
        <p:sp>
          <p:nvSpPr>
            <p:cNvPr name="Freeform 7" id="7"/>
            <p:cNvSpPr/>
            <p:nvPr/>
          </p:nvSpPr>
          <p:spPr>
            <a:xfrm flipH="false" flipV="false" rot="0">
              <a:off x="31750" y="2037080"/>
              <a:ext cx="3260090" cy="1697990"/>
            </a:xfrm>
            <a:custGeom>
              <a:avLst/>
              <a:gdLst/>
              <a:ahLst/>
              <a:cxnLst/>
              <a:rect r="r" b="b" t="t" l="l"/>
              <a:pathLst>
                <a:path h="1697990" w="32600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3"/>
              <a:stretch>
                <a:fillRect l="0" t="-14450" r="0" b="-14450"/>
              </a:stretch>
            </a:blipFill>
          </p:spPr>
        </p:sp>
        <p:sp>
          <p:nvSpPr>
            <p:cNvPr name="Freeform 8" id="8"/>
            <p:cNvSpPr/>
            <p:nvPr/>
          </p:nvSpPr>
          <p:spPr>
            <a:xfrm flipH="false" flipV="false" rot="0">
              <a:off x="-3810" y="3986530"/>
              <a:ext cx="3270250" cy="1742440"/>
            </a:xfrm>
            <a:custGeom>
              <a:avLst/>
              <a:gdLst/>
              <a:ahLst/>
              <a:cxnLst/>
              <a:rect r="r" b="b" t="t" l="l"/>
              <a:pathLst>
                <a:path h="1742440" w="327025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4"/>
              <a:stretch>
                <a:fillRect l="0" t="-13580" r="0" b="-13580"/>
              </a:stretch>
            </a:blipFill>
          </p:spPr>
        </p:sp>
      </p:grpSp>
      <p:sp>
        <p:nvSpPr>
          <p:cNvPr name="TextBox 9" id="9"/>
          <p:cNvSpPr txBox="true"/>
          <p:nvPr/>
        </p:nvSpPr>
        <p:spPr>
          <a:xfrm rot="0">
            <a:off x="942975" y="933450"/>
            <a:ext cx="9052837" cy="129659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SERVICES, WELLNESS &amp; FACILITIES</a:t>
            </a:r>
          </a:p>
        </p:txBody>
      </p:sp>
      <p:sp>
        <p:nvSpPr>
          <p:cNvPr name="TextBox 10" id="10"/>
          <p:cNvSpPr txBox="true"/>
          <p:nvPr/>
        </p:nvSpPr>
        <p:spPr>
          <a:xfrm rot="0">
            <a:off x="837172" y="2285211"/>
            <a:ext cx="9595762" cy="37391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POOLS </a:t>
            </a:r>
          </a:p>
          <a:p>
            <a:pPr algn="just" marL="410211" indent="-205106" lvl="1">
              <a:lnSpc>
                <a:spcPts val="3363"/>
              </a:lnSpc>
              <a:buFont typeface="Arial"/>
              <a:buChar char="•"/>
            </a:pPr>
            <a:r>
              <a:rPr lang="en-US" sz="1900">
                <a:solidFill>
                  <a:srgbClr val="303944"/>
                </a:solidFill>
                <a:latin typeface="Muli"/>
                <a:ea typeface="Muli"/>
                <a:cs typeface="Muli"/>
                <a:sym typeface="Muli"/>
              </a:rPr>
              <a:t>3 Adult Pools: Spacious, sun-lounger equipped, with poolside drink service and lifeguards on duty.</a:t>
            </a:r>
          </a:p>
          <a:p>
            <a:pPr algn="just" marL="410211" indent="-205106" lvl="1">
              <a:lnSpc>
                <a:spcPts val="3363"/>
              </a:lnSpc>
              <a:buFont typeface="Arial"/>
              <a:buChar char="•"/>
            </a:pPr>
            <a:r>
              <a:rPr lang="en-US" sz="1900">
                <a:solidFill>
                  <a:srgbClr val="303944"/>
                </a:solidFill>
                <a:latin typeface="Muli"/>
                <a:ea typeface="Muli"/>
                <a:cs typeface="Muli"/>
                <a:sym typeface="Muli"/>
              </a:rPr>
              <a:t>2 Kids Pools: Safe, shallow pools with water games and links to the Kids Club.</a:t>
            </a:r>
          </a:p>
          <a:p>
            <a:pPr algn="just" marL="410211" indent="-205106" lvl="1">
              <a:lnSpc>
                <a:spcPts val="3363"/>
              </a:lnSpc>
              <a:buFont typeface="Arial"/>
              <a:buChar char="•"/>
            </a:pPr>
            <a:r>
              <a:rPr lang="en-US" sz="1900">
                <a:solidFill>
                  <a:srgbClr val="303944"/>
                </a:solidFill>
                <a:latin typeface="Muli"/>
                <a:ea typeface="Muli"/>
                <a:cs typeface="Muli"/>
                <a:sym typeface="Muli"/>
              </a:rPr>
              <a:t>Operating Hours: From sunrise to sunset (no swimming after sunset).</a:t>
            </a:r>
          </a:p>
          <a:p>
            <a:pPr algn="just" marL="410211" indent="-205106" lvl="1">
              <a:lnSpc>
                <a:spcPts val="3363"/>
              </a:lnSpc>
              <a:buFont typeface="Arial"/>
              <a:buChar char="•"/>
            </a:pPr>
            <a:r>
              <a:rPr lang="en-US" sz="1900">
                <a:solidFill>
                  <a:srgbClr val="303944"/>
                </a:solidFill>
                <a:latin typeface="Muli"/>
                <a:ea typeface="Muli"/>
                <a:cs typeface="Muli"/>
                <a:sym typeface="Muli"/>
              </a:rPr>
              <a:t>Towel Centers: Available for daily fresh towel exchange.</a:t>
            </a:r>
          </a:p>
          <a:p>
            <a:pPr algn="just" marL="410211" indent="-205106" lvl="1">
              <a:lnSpc>
                <a:spcPts val="3363"/>
              </a:lnSpc>
              <a:buFont typeface="Arial"/>
              <a:buChar char="•"/>
            </a:pPr>
            <a:r>
              <a:rPr lang="en-US" sz="1900">
                <a:solidFill>
                  <a:srgbClr val="303944"/>
                </a:solidFill>
                <a:latin typeface="Muli"/>
                <a:ea typeface="Muli"/>
                <a:cs typeface="Muli"/>
                <a:sym typeface="Muli"/>
              </a:rPr>
              <a:t>Pool Bar: Open daily 09:00–sunset, serving drinks and light snacks.</a:t>
            </a:r>
          </a:p>
          <a:p>
            <a:pPr algn="just" marL="410211" indent="-205106" lvl="1">
              <a:lnSpc>
                <a:spcPts val="3363"/>
              </a:lnSpc>
              <a:buFont typeface="Arial"/>
              <a:buChar char="•"/>
            </a:pPr>
            <a:r>
              <a:rPr lang="en-US" sz="1900">
                <a:solidFill>
                  <a:srgbClr val="303944"/>
                </a:solidFill>
                <a:latin typeface="Muli"/>
                <a:ea typeface="Muli"/>
                <a:cs typeface="Muli"/>
                <a:sym typeface="Muli"/>
              </a:rPr>
              <a:t>Note: Sunbed reservations are not allowed; unattended towels will be removed.</a:t>
            </a:r>
          </a:p>
          <a:p>
            <a:pPr algn="just">
              <a:lnSpc>
                <a:spcPts val="3363"/>
              </a:lnSpc>
            </a:pPr>
          </a:p>
        </p:txBody>
      </p:sp>
      <p:sp>
        <p:nvSpPr>
          <p:cNvPr name="TextBox 11" id="11"/>
          <p:cNvSpPr txBox="true"/>
          <p:nvPr/>
        </p:nvSpPr>
        <p:spPr>
          <a:xfrm rot="0">
            <a:off x="827647" y="5824320"/>
            <a:ext cx="9136506" cy="41582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Beach Cabanas (09:00 to 19:30):</a:t>
            </a:r>
          </a:p>
          <a:p>
            <a:pPr algn="just">
              <a:lnSpc>
                <a:spcPts val="3363"/>
              </a:lnSpc>
            </a:pPr>
            <a:r>
              <a:rPr lang="en-US" sz="1900" b="true">
                <a:solidFill>
                  <a:srgbClr val="303944"/>
                </a:solidFill>
                <a:latin typeface="Muli Bold"/>
                <a:ea typeface="Muli Bold"/>
                <a:cs typeface="Muli Bold"/>
                <a:sym typeface="Muli Bold"/>
              </a:rPr>
              <a:t>Types Available:</a:t>
            </a:r>
          </a:p>
          <a:p>
            <a:pPr algn="just" marL="410211" indent="-205106" lvl="1">
              <a:lnSpc>
                <a:spcPts val="3363"/>
              </a:lnSpc>
              <a:buFont typeface="Arial"/>
              <a:buChar char="•"/>
            </a:pPr>
            <a:r>
              <a:rPr lang="en-US" sz="1900">
                <a:solidFill>
                  <a:srgbClr val="303944"/>
                </a:solidFill>
                <a:latin typeface="Muli"/>
                <a:ea typeface="Muli"/>
                <a:cs typeface="Muli"/>
                <a:sym typeface="Muli"/>
              </a:rPr>
              <a:t>Platinum Cabanas – With Jacuzzi</a:t>
            </a:r>
          </a:p>
          <a:p>
            <a:pPr algn="just" marL="410211" indent="-205106" lvl="1">
              <a:lnSpc>
                <a:spcPts val="3363"/>
              </a:lnSpc>
              <a:buFont typeface="Arial"/>
              <a:buChar char="•"/>
            </a:pPr>
            <a:r>
              <a:rPr lang="en-US" sz="1900">
                <a:solidFill>
                  <a:srgbClr val="303944"/>
                </a:solidFill>
                <a:latin typeface="Muli"/>
                <a:ea typeface="Muli"/>
                <a:cs typeface="Muli"/>
                <a:sym typeface="Muli"/>
              </a:rPr>
              <a:t>Gold Cabanas – Without Jacuzzi</a:t>
            </a:r>
          </a:p>
          <a:p>
            <a:pPr algn="just">
              <a:lnSpc>
                <a:spcPts val="3363"/>
              </a:lnSpc>
            </a:pPr>
            <a:r>
              <a:rPr lang="en-US" sz="1900" b="true">
                <a:solidFill>
                  <a:srgbClr val="303944"/>
                </a:solidFill>
                <a:latin typeface="Muli Bold"/>
                <a:ea typeface="Muli Bold"/>
                <a:cs typeface="Muli Bold"/>
                <a:sym typeface="Muli Bold"/>
              </a:rPr>
              <a:t>Capacity</a:t>
            </a:r>
            <a:r>
              <a:rPr lang="en-US" sz="1900">
                <a:solidFill>
                  <a:srgbClr val="303944"/>
                </a:solidFill>
                <a:latin typeface="Muli"/>
                <a:ea typeface="Muli"/>
                <a:cs typeface="Muli"/>
                <a:sym typeface="Muli"/>
              </a:rPr>
              <a:t>:</a:t>
            </a:r>
          </a:p>
          <a:p>
            <a:pPr algn="just" marL="410211" indent="-205106" lvl="1">
              <a:lnSpc>
                <a:spcPts val="3363"/>
              </a:lnSpc>
              <a:buFont typeface="Arial"/>
              <a:buChar char="•"/>
            </a:pPr>
            <a:r>
              <a:rPr lang="en-US" sz="1900">
                <a:solidFill>
                  <a:srgbClr val="303944"/>
                </a:solidFill>
                <a:latin typeface="Muli"/>
                <a:ea typeface="Muli"/>
                <a:cs typeface="Muli"/>
                <a:sym typeface="Muli"/>
              </a:rPr>
              <a:t>Up to 4 adults and 2 children (under 11 years)</a:t>
            </a:r>
          </a:p>
          <a:p>
            <a:pPr algn="just">
              <a:lnSpc>
                <a:spcPts val="3363"/>
              </a:lnSpc>
            </a:pPr>
            <a:r>
              <a:rPr lang="en-US" sz="1900" b="true">
                <a:solidFill>
                  <a:srgbClr val="303944"/>
                </a:solidFill>
                <a:latin typeface="Muli Bold"/>
                <a:ea typeface="Muli Bold"/>
                <a:cs typeface="Muli Bold"/>
                <a:sym typeface="Muli Bold"/>
              </a:rPr>
              <a:t>Exclusive Features:</a:t>
            </a:r>
          </a:p>
          <a:p>
            <a:pPr algn="just">
              <a:lnSpc>
                <a:spcPts val="3363"/>
              </a:lnSpc>
            </a:pPr>
            <a:r>
              <a:rPr lang="en-US" sz="1900">
                <a:solidFill>
                  <a:srgbClr val="303944"/>
                </a:solidFill>
                <a:latin typeface="Muli"/>
                <a:ea typeface="Muli"/>
                <a:cs typeface="Muli"/>
                <a:sym typeface="Muli"/>
              </a:rPr>
              <a:t>(Private waiter service, Jacuzzi in Platinum units, optional romantic dinner setup, sound system &amp; Wi-Fi, fresh fruit basket, minibar, bathroom amenities, towel set, and personal safe.)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a:grpSpLocks noChangeAspect="true"/>
          </p:cNvGrpSpPr>
          <p:nvPr/>
        </p:nvGrpSpPr>
        <p:grpSpPr>
          <a:xfrm rot="0">
            <a:off x="10681612" y="-19050"/>
            <a:ext cx="5901748" cy="10264306"/>
            <a:chOff x="0" y="0"/>
            <a:chExt cx="3291840" cy="5725160"/>
          </a:xfrm>
        </p:grpSpPr>
        <p:sp>
          <p:nvSpPr>
            <p:cNvPr name="Freeform 6" id="6"/>
            <p:cNvSpPr/>
            <p:nvPr/>
          </p:nvSpPr>
          <p:spPr>
            <a:xfrm flipH="false" flipV="false" rot="0">
              <a:off x="38100" y="0"/>
              <a:ext cx="3252470" cy="1734820"/>
            </a:xfrm>
            <a:custGeom>
              <a:avLst/>
              <a:gdLst/>
              <a:ahLst/>
              <a:cxnLst/>
              <a:rect r="r" b="b" t="t" l="l"/>
              <a:pathLst>
                <a:path h="1734820"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57386" r="0" b="-92663"/>
              </a:stretch>
            </a:blipFill>
          </p:spPr>
        </p:sp>
        <p:sp>
          <p:nvSpPr>
            <p:cNvPr name="Freeform 7" id="7"/>
            <p:cNvSpPr/>
            <p:nvPr/>
          </p:nvSpPr>
          <p:spPr>
            <a:xfrm flipH="false" flipV="false" rot="0">
              <a:off x="31750" y="2037080"/>
              <a:ext cx="3260090" cy="1697990"/>
            </a:xfrm>
            <a:custGeom>
              <a:avLst/>
              <a:gdLst/>
              <a:ahLst/>
              <a:cxnLst/>
              <a:rect r="r" b="b" t="t" l="l"/>
              <a:pathLst>
                <a:path h="1697990" w="32600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3"/>
              <a:stretch>
                <a:fillRect l="0" t="-123351" r="0" b="-33604"/>
              </a:stretch>
            </a:blipFill>
          </p:spPr>
        </p:sp>
        <p:sp>
          <p:nvSpPr>
            <p:cNvPr name="Freeform 8" id="8"/>
            <p:cNvSpPr/>
            <p:nvPr/>
          </p:nvSpPr>
          <p:spPr>
            <a:xfrm flipH="false" flipV="false" rot="0">
              <a:off x="-3810" y="3986530"/>
              <a:ext cx="3270250" cy="1742440"/>
            </a:xfrm>
            <a:custGeom>
              <a:avLst/>
              <a:gdLst/>
              <a:ahLst/>
              <a:cxnLst/>
              <a:rect r="r" b="b" t="t" l="l"/>
              <a:pathLst>
                <a:path h="1742440" w="327025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4"/>
              <a:stretch>
                <a:fillRect l="0" t="-48097" r="0" b="-90370"/>
              </a:stretch>
            </a:blipFill>
          </p:spPr>
        </p:sp>
      </p:grpSp>
      <p:sp>
        <p:nvSpPr>
          <p:cNvPr name="TextBox 9" id="9"/>
          <p:cNvSpPr txBox="true"/>
          <p:nvPr/>
        </p:nvSpPr>
        <p:spPr>
          <a:xfrm rot="0">
            <a:off x="942975" y="933450"/>
            <a:ext cx="9052837" cy="129659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RECREATION, ACTIVITIES &amp; EXPERIENCES</a:t>
            </a:r>
          </a:p>
        </p:txBody>
      </p:sp>
      <p:sp>
        <p:nvSpPr>
          <p:cNvPr name="TextBox 10" id="10"/>
          <p:cNvSpPr txBox="true"/>
          <p:nvPr/>
        </p:nvSpPr>
        <p:spPr>
          <a:xfrm rot="0">
            <a:off x="837172" y="2285211"/>
            <a:ext cx="9595762" cy="16436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D</a:t>
            </a:r>
            <a:r>
              <a:rPr lang="en-US" sz="1900" b="true">
                <a:solidFill>
                  <a:srgbClr val="303944"/>
                </a:solidFill>
                <a:latin typeface="Muli Bold"/>
                <a:ea typeface="Muli Bold"/>
                <a:cs typeface="Muli Bold"/>
                <a:sym typeface="Muli Bold"/>
              </a:rPr>
              <a:t>aily Activities:</a:t>
            </a:r>
          </a:p>
          <a:p>
            <a:pPr algn="just" marL="410211" indent="-205106" lvl="1">
              <a:lnSpc>
                <a:spcPts val="3363"/>
              </a:lnSpc>
              <a:buFont typeface="Arial"/>
              <a:buChar char="•"/>
            </a:pPr>
            <a:r>
              <a:rPr lang="en-US" sz="1900">
                <a:solidFill>
                  <a:srgbClr val="303944"/>
                </a:solidFill>
                <a:latin typeface="Muli"/>
                <a:ea typeface="Muli"/>
                <a:cs typeface="Muli"/>
                <a:sym typeface="Muli"/>
              </a:rPr>
              <a:t>Y</a:t>
            </a:r>
            <a:r>
              <a:rPr lang="en-US" sz="1900">
                <a:solidFill>
                  <a:srgbClr val="303944"/>
                </a:solidFill>
                <a:latin typeface="Muli"/>
                <a:ea typeface="Muli"/>
                <a:cs typeface="Muli"/>
                <a:sym typeface="Muli"/>
              </a:rPr>
              <a:t>oga, Pilates, Stretching, Water Polo</a:t>
            </a:r>
          </a:p>
          <a:p>
            <a:pPr algn="just" marL="410211" indent="-205106" lvl="1">
              <a:lnSpc>
                <a:spcPts val="3363"/>
              </a:lnSpc>
              <a:buFont typeface="Arial"/>
              <a:buChar char="•"/>
            </a:pPr>
            <a:r>
              <a:rPr lang="en-US" sz="1900">
                <a:solidFill>
                  <a:srgbClr val="303944"/>
                </a:solidFill>
                <a:latin typeface="Muli"/>
                <a:ea typeface="Muli"/>
                <a:cs typeface="Muli"/>
                <a:sym typeface="Muli"/>
              </a:rPr>
              <a:t>Darts, Boccie, Aerobics, Beach Volleyball</a:t>
            </a:r>
          </a:p>
          <a:p>
            <a:pPr algn="just" marL="410211" indent="-205106" lvl="1">
              <a:lnSpc>
                <a:spcPts val="3363"/>
              </a:lnSpc>
              <a:buFont typeface="Arial"/>
              <a:buChar char="•"/>
            </a:pPr>
            <a:r>
              <a:rPr lang="en-US" sz="1900">
                <a:solidFill>
                  <a:srgbClr val="303944"/>
                </a:solidFill>
                <a:latin typeface="Muli"/>
                <a:ea typeface="Muli"/>
                <a:cs typeface="Muli"/>
                <a:sym typeface="Muli"/>
              </a:rPr>
              <a:t>Table Tennis, Pool Games</a:t>
            </a:r>
          </a:p>
        </p:txBody>
      </p:sp>
      <p:sp>
        <p:nvSpPr>
          <p:cNvPr name="TextBox 11" id="11"/>
          <p:cNvSpPr txBox="true"/>
          <p:nvPr/>
        </p:nvSpPr>
        <p:spPr>
          <a:xfrm rot="0">
            <a:off x="837172" y="4229374"/>
            <a:ext cx="9595762" cy="16436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Tennis &amp; P</a:t>
            </a:r>
            <a:r>
              <a:rPr lang="en-US" sz="1900" b="true">
                <a:solidFill>
                  <a:srgbClr val="303944"/>
                </a:solidFill>
                <a:latin typeface="Muli Bold"/>
                <a:ea typeface="Muli Bold"/>
                <a:cs typeface="Muli Bold"/>
                <a:sym typeface="Muli Bold"/>
              </a:rPr>
              <a:t>adel Courts:</a:t>
            </a:r>
          </a:p>
          <a:p>
            <a:pPr algn="just" marL="410211" indent="-205106" lvl="1">
              <a:lnSpc>
                <a:spcPts val="3363"/>
              </a:lnSpc>
              <a:buFont typeface="Arial"/>
              <a:buChar char="•"/>
            </a:pPr>
            <a:r>
              <a:rPr lang="en-US" sz="1900">
                <a:solidFill>
                  <a:srgbClr val="303944"/>
                </a:solidFill>
                <a:latin typeface="Muli"/>
                <a:ea typeface="Muli"/>
                <a:cs typeface="Muli"/>
                <a:sym typeface="Muli"/>
              </a:rPr>
              <a:t>Free until 19:00</a:t>
            </a:r>
          </a:p>
          <a:p>
            <a:pPr algn="just" marL="410211" indent="-205106" lvl="1">
              <a:lnSpc>
                <a:spcPts val="3363"/>
              </a:lnSpc>
              <a:buFont typeface="Arial"/>
              <a:buChar char="•"/>
            </a:pPr>
            <a:r>
              <a:rPr lang="en-US" sz="1900">
                <a:solidFill>
                  <a:srgbClr val="303944"/>
                </a:solidFill>
                <a:latin typeface="Muli"/>
                <a:ea typeface="Muli"/>
                <a:cs typeface="Muli"/>
                <a:sym typeface="Muli"/>
              </a:rPr>
              <a:t>600 EGP/hour after</a:t>
            </a:r>
          </a:p>
          <a:p>
            <a:pPr algn="just" marL="410211" indent="-205106" lvl="1">
              <a:lnSpc>
                <a:spcPts val="3363"/>
              </a:lnSpc>
              <a:buFont typeface="Arial"/>
              <a:buChar char="•"/>
            </a:pPr>
            <a:r>
              <a:rPr lang="en-US" sz="1900">
                <a:solidFill>
                  <a:srgbClr val="303944"/>
                </a:solidFill>
                <a:latin typeface="Muli"/>
                <a:ea typeface="Muli"/>
                <a:cs typeface="Muli"/>
                <a:sym typeface="Muli"/>
              </a:rPr>
              <a:t>Equ</a:t>
            </a:r>
            <a:r>
              <a:rPr lang="en-US" sz="1900">
                <a:solidFill>
                  <a:srgbClr val="303944"/>
                </a:solidFill>
                <a:latin typeface="Muli"/>
                <a:ea typeface="Muli"/>
                <a:cs typeface="Muli"/>
                <a:sym typeface="Muli"/>
              </a:rPr>
              <a:t>ipment provided</a:t>
            </a:r>
          </a:p>
        </p:txBody>
      </p:sp>
      <p:sp>
        <p:nvSpPr>
          <p:cNvPr name="TextBox 12" id="12"/>
          <p:cNvSpPr txBox="true"/>
          <p:nvPr/>
        </p:nvSpPr>
        <p:spPr>
          <a:xfrm rot="0">
            <a:off x="837172" y="6149232"/>
            <a:ext cx="9595762" cy="12245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W</a:t>
            </a:r>
            <a:r>
              <a:rPr lang="en-US" sz="1900" b="true">
                <a:solidFill>
                  <a:srgbClr val="303944"/>
                </a:solidFill>
                <a:latin typeface="Muli Bold"/>
                <a:ea typeface="Muli Bold"/>
                <a:cs typeface="Muli Bold"/>
                <a:sym typeface="Muli Bold"/>
              </a:rPr>
              <a:t>ater Sports (09:00–19:30):</a:t>
            </a:r>
          </a:p>
          <a:p>
            <a:pPr algn="just" marL="410211" indent="-205106" lvl="1">
              <a:lnSpc>
                <a:spcPts val="3363"/>
              </a:lnSpc>
              <a:buFont typeface="Arial"/>
              <a:buChar char="•"/>
            </a:pPr>
            <a:r>
              <a:rPr lang="en-US" sz="1900">
                <a:solidFill>
                  <a:srgbClr val="303944"/>
                </a:solidFill>
                <a:latin typeface="Muli"/>
                <a:ea typeface="Muli"/>
                <a:cs typeface="Muli"/>
                <a:sym typeface="Muli"/>
              </a:rPr>
              <a:t>Jet</a:t>
            </a:r>
            <a:r>
              <a:rPr lang="en-US" sz="1900">
                <a:solidFill>
                  <a:srgbClr val="303944"/>
                </a:solidFill>
                <a:latin typeface="Muli"/>
                <a:ea typeface="Muli"/>
                <a:cs typeface="Muli"/>
                <a:sym typeface="Muli"/>
              </a:rPr>
              <a:t> Ski, Paddleboard, and more (chargeable)</a:t>
            </a:r>
          </a:p>
          <a:p>
            <a:pPr algn="just" marL="410211" indent="-205106" lvl="1">
              <a:lnSpc>
                <a:spcPts val="3363"/>
              </a:lnSpc>
              <a:buFont typeface="Arial"/>
              <a:buChar char="•"/>
            </a:pPr>
            <a:r>
              <a:rPr lang="en-US" sz="1900">
                <a:solidFill>
                  <a:srgbClr val="303944"/>
                </a:solidFill>
                <a:latin typeface="Muli"/>
                <a:ea typeface="Muli"/>
                <a:cs typeface="Muli"/>
                <a:sym typeface="Muli"/>
              </a:rPr>
              <a:t>Book w</a:t>
            </a:r>
            <a:r>
              <a:rPr lang="en-US" sz="1900">
                <a:solidFill>
                  <a:srgbClr val="303944"/>
                </a:solidFill>
                <a:latin typeface="Muli"/>
                <a:ea typeface="Muli"/>
                <a:cs typeface="Muli"/>
                <a:sym typeface="Muli"/>
              </a:rPr>
              <a:t>ith Concierge</a:t>
            </a:r>
          </a:p>
        </p:txBody>
      </p:sp>
      <p:sp>
        <p:nvSpPr>
          <p:cNvPr name="TextBox 13" id="13"/>
          <p:cNvSpPr txBox="true"/>
          <p:nvPr/>
        </p:nvSpPr>
        <p:spPr>
          <a:xfrm rot="0">
            <a:off x="837172" y="7707141"/>
            <a:ext cx="6164065" cy="20627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O</a:t>
            </a:r>
            <a:r>
              <a:rPr lang="en-US" sz="1900" b="true">
                <a:solidFill>
                  <a:srgbClr val="303944"/>
                </a:solidFill>
                <a:latin typeface="Muli Bold"/>
                <a:ea typeface="Muli Bold"/>
                <a:cs typeface="Muli Bold"/>
                <a:sym typeface="Muli Bold"/>
              </a:rPr>
              <a:t>ther Leisure Options:</a:t>
            </a:r>
          </a:p>
          <a:p>
            <a:pPr algn="just" marL="410211" indent="-205106" lvl="1">
              <a:lnSpc>
                <a:spcPts val="3363"/>
              </a:lnSpc>
              <a:buFont typeface="Arial"/>
              <a:buChar char="•"/>
            </a:pPr>
            <a:r>
              <a:rPr lang="en-US" sz="1900">
                <a:solidFill>
                  <a:srgbClr val="303944"/>
                </a:solidFill>
                <a:latin typeface="Muli"/>
                <a:ea typeface="Muli"/>
                <a:cs typeface="Muli"/>
                <a:sym typeface="Muli"/>
              </a:rPr>
              <a:t>Billiards Table – Ask Lobby Bar</a:t>
            </a:r>
          </a:p>
          <a:p>
            <a:pPr algn="just" marL="410211" indent="-205106" lvl="1">
              <a:lnSpc>
                <a:spcPts val="3363"/>
              </a:lnSpc>
              <a:buFont typeface="Arial"/>
              <a:buChar char="•"/>
            </a:pPr>
            <a:r>
              <a:rPr lang="en-US" sz="1900">
                <a:solidFill>
                  <a:srgbClr val="303944"/>
                </a:solidFill>
                <a:latin typeface="Muli"/>
                <a:ea typeface="Muli"/>
                <a:cs typeface="Muli"/>
                <a:sym typeface="Muli"/>
              </a:rPr>
              <a:t>Romantic Dinner by Sea – </a:t>
            </a:r>
            <a:r>
              <a:rPr lang="en-US" sz="1900">
                <a:solidFill>
                  <a:srgbClr val="303944"/>
                </a:solidFill>
                <a:latin typeface="Muli"/>
                <a:ea typeface="Muli"/>
                <a:cs typeface="Muli"/>
                <a:sym typeface="Muli"/>
              </a:rPr>
              <a:t>Book 24</a:t>
            </a:r>
            <a:r>
              <a:rPr lang="en-US" sz="1900">
                <a:solidFill>
                  <a:srgbClr val="303944"/>
                </a:solidFill>
                <a:latin typeface="Muli"/>
                <a:ea typeface="Muli"/>
                <a:cs typeface="Muli"/>
                <a:sym typeface="Muli"/>
              </a:rPr>
              <a:t>h in advance</a:t>
            </a:r>
          </a:p>
          <a:p>
            <a:pPr algn="just" marL="410211" indent="-205106" lvl="1">
              <a:lnSpc>
                <a:spcPts val="3363"/>
              </a:lnSpc>
              <a:buFont typeface="Arial"/>
              <a:buChar char="•"/>
            </a:pPr>
            <a:r>
              <a:rPr lang="en-US" sz="1900">
                <a:solidFill>
                  <a:srgbClr val="303944"/>
                </a:solidFill>
                <a:latin typeface="Muli"/>
                <a:ea typeface="Muli"/>
                <a:cs typeface="Muli"/>
                <a:sym typeface="Muli"/>
              </a:rPr>
              <a:t>Live music, cultural shows, theme nights</a:t>
            </a:r>
          </a:p>
          <a:p>
            <a:pPr algn="just">
              <a:lnSpc>
                <a:spcPts val="3363"/>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9705395" y="0"/>
            <a:ext cx="8582605" cy="10287000"/>
            <a:chOff x="0" y="0"/>
            <a:chExt cx="1329670" cy="1593725"/>
          </a:xfrm>
        </p:grpSpPr>
        <p:sp>
          <p:nvSpPr>
            <p:cNvPr name="Freeform 3" id="3"/>
            <p:cNvSpPr/>
            <p:nvPr/>
          </p:nvSpPr>
          <p:spPr>
            <a:xfrm flipH="false" flipV="false" rot="0">
              <a:off x="0" y="0"/>
              <a:ext cx="1329670" cy="1593725"/>
            </a:xfrm>
            <a:custGeom>
              <a:avLst/>
              <a:gdLst/>
              <a:ahLst/>
              <a:cxnLst/>
              <a:rect r="r" b="b" t="t" l="l"/>
              <a:pathLst>
                <a:path h="1593725" w="1329670">
                  <a:moveTo>
                    <a:pt x="0" y="0"/>
                  </a:moveTo>
                  <a:lnTo>
                    <a:pt x="1329670" y="0"/>
                  </a:lnTo>
                  <a:lnTo>
                    <a:pt x="1329670" y="1593725"/>
                  </a:lnTo>
                  <a:lnTo>
                    <a:pt x="0" y="1593725"/>
                  </a:lnTo>
                  <a:close/>
                </a:path>
              </a:pathLst>
            </a:custGeom>
            <a:blipFill>
              <a:blip r:embed="rId2"/>
              <a:stretch>
                <a:fillRect l="-48543" t="0" r="-31509" b="0"/>
              </a:stretch>
            </a:blipFill>
          </p:spPr>
        </p:sp>
      </p:grpSp>
      <p:sp>
        <p:nvSpPr>
          <p:cNvPr name="TextBox 4" id="4"/>
          <p:cNvSpPr txBox="true"/>
          <p:nvPr/>
        </p:nvSpPr>
        <p:spPr>
          <a:xfrm rot="0">
            <a:off x="1028700" y="3087614"/>
            <a:ext cx="7766107" cy="3609395"/>
          </a:xfrm>
          <a:prstGeom prst="rect">
            <a:avLst/>
          </a:prstGeom>
        </p:spPr>
        <p:txBody>
          <a:bodyPr anchor="t" rtlCol="false" tIns="0" lIns="0" bIns="0" rIns="0">
            <a:spAutoFit/>
          </a:bodyPr>
          <a:lstStyle/>
          <a:p>
            <a:pPr algn="ctr">
              <a:lnSpc>
                <a:spcPts val="9686"/>
              </a:lnSpc>
            </a:pPr>
            <a:r>
              <a:rPr lang="en-US" sz="6130" spc="392">
                <a:solidFill>
                  <a:srgbClr val="303944"/>
                </a:solidFill>
                <a:latin typeface="TAN Mon Cheri"/>
                <a:ea typeface="TAN Mon Cheri"/>
                <a:cs typeface="TAN Mon Cheri"/>
                <a:sym typeface="TAN Mon Cheri"/>
              </a:rPr>
              <a:t>THANK YOU FOR YOUR ATTENTION</a:t>
            </a:r>
          </a:p>
        </p:txBody>
      </p:sp>
      <p:sp>
        <p:nvSpPr>
          <p:cNvPr name="TextBox 5" id="5"/>
          <p:cNvSpPr txBox="true"/>
          <p:nvPr/>
        </p:nvSpPr>
        <p:spPr>
          <a:xfrm rot="0">
            <a:off x="2802417" y="8912771"/>
            <a:ext cx="4180572" cy="345529"/>
          </a:xfrm>
          <a:prstGeom prst="rect">
            <a:avLst/>
          </a:prstGeom>
        </p:spPr>
        <p:txBody>
          <a:bodyPr anchor="t" rtlCol="false" tIns="0" lIns="0" bIns="0" rIns="0">
            <a:spAutoFit/>
          </a:bodyPr>
          <a:lstStyle/>
          <a:p>
            <a:pPr algn="ctr">
              <a:lnSpc>
                <a:spcPts val="3091"/>
              </a:lnSpc>
            </a:pPr>
            <a:r>
              <a:rPr lang="en-US" sz="1593" spc="341">
                <a:solidFill>
                  <a:srgbClr val="806D5C"/>
                </a:solidFill>
                <a:latin typeface="Muli"/>
                <a:ea typeface="Muli"/>
                <a:cs typeface="Muli"/>
                <a:sym typeface="Muli"/>
              </a:rPr>
              <a:t>GHAZALA RESORT AND SPA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06D5C"/>
        </a:solidFill>
      </p:bgPr>
    </p:bg>
    <p:spTree>
      <p:nvGrpSpPr>
        <p:cNvPr id="1" name=""/>
        <p:cNvGrpSpPr/>
        <p:nvPr/>
      </p:nvGrpSpPr>
      <p:grpSpPr>
        <a:xfrm>
          <a:off x="0" y="0"/>
          <a:ext cx="0" cy="0"/>
          <a:chOff x="0" y="0"/>
          <a:chExt cx="0" cy="0"/>
        </a:xfrm>
      </p:grpSpPr>
      <p:grpSp>
        <p:nvGrpSpPr>
          <p:cNvPr name="Group 2" id="2"/>
          <p:cNvGrpSpPr/>
          <p:nvPr/>
        </p:nvGrpSpPr>
        <p:grpSpPr>
          <a:xfrm rot="0">
            <a:off x="762090" y="0"/>
            <a:ext cx="3216471" cy="10287000"/>
            <a:chOff x="0" y="0"/>
            <a:chExt cx="498316" cy="1593725"/>
          </a:xfrm>
        </p:grpSpPr>
        <p:sp>
          <p:nvSpPr>
            <p:cNvPr name="Freeform 3" id="3"/>
            <p:cNvSpPr/>
            <p:nvPr/>
          </p:nvSpPr>
          <p:spPr>
            <a:xfrm flipH="false" flipV="false" rot="0">
              <a:off x="0" y="0"/>
              <a:ext cx="498316" cy="1593725"/>
            </a:xfrm>
            <a:custGeom>
              <a:avLst/>
              <a:gdLst/>
              <a:ahLst/>
              <a:cxnLst/>
              <a:rect r="r" b="b" t="t" l="l"/>
              <a:pathLst>
                <a:path h="1593725" w="498316">
                  <a:moveTo>
                    <a:pt x="0" y="0"/>
                  </a:moveTo>
                  <a:lnTo>
                    <a:pt x="498316" y="0"/>
                  </a:lnTo>
                  <a:lnTo>
                    <a:pt x="498316" y="1593725"/>
                  </a:lnTo>
                  <a:lnTo>
                    <a:pt x="0" y="1593725"/>
                  </a:lnTo>
                  <a:close/>
                </a:path>
              </a:pathLst>
            </a:custGeom>
            <a:blipFill>
              <a:blip r:embed="rId2"/>
              <a:stretch>
                <a:fillRect l="-587586" t="0" r="-153643" b="0"/>
              </a:stretch>
            </a:blipFill>
          </p:spPr>
        </p:sp>
      </p:grpSp>
      <p:grpSp>
        <p:nvGrpSpPr>
          <p:cNvPr name="Group 4" id="4"/>
          <p:cNvGrpSpPr/>
          <p:nvPr/>
        </p:nvGrpSpPr>
        <p:grpSpPr>
          <a:xfrm rot="0">
            <a:off x="17270792" y="0"/>
            <a:ext cx="1017208" cy="10287000"/>
            <a:chOff x="0" y="0"/>
            <a:chExt cx="267907" cy="2709333"/>
          </a:xfrm>
        </p:grpSpPr>
        <p:sp>
          <p:nvSpPr>
            <p:cNvPr name="Freeform 5" id="5"/>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EBE7D8"/>
            </a:solidFill>
          </p:spPr>
        </p:sp>
        <p:sp>
          <p:nvSpPr>
            <p:cNvPr name="TextBox 6" id="6"/>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sp>
        <p:nvSpPr>
          <p:cNvPr name="TextBox 7" id="7"/>
          <p:cNvSpPr txBox="true"/>
          <p:nvPr/>
        </p:nvSpPr>
        <p:spPr>
          <a:xfrm rot="0">
            <a:off x="5558583" y="1796821"/>
            <a:ext cx="7766107" cy="1339393"/>
          </a:xfrm>
          <a:prstGeom prst="rect">
            <a:avLst/>
          </a:prstGeom>
        </p:spPr>
        <p:txBody>
          <a:bodyPr anchor="t" rtlCol="false" tIns="0" lIns="0" bIns="0" rIns="0">
            <a:spAutoFit/>
          </a:bodyPr>
          <a:lstStyle/>
          <a:p>
            <a:pPr algn="ctr">
              <a:lnSpc>
                <a:spcPts val="5420"/>
              </a:lnSpc>
            </a:pPr>
            <a:r>
              <a:rPr lang="en-US" sz="3430" spc="219">
                <a:solidFill>
                  <a:srgbClr val="EBE7D8"/>
                </a:solidFill>
                <a:latin typeface="TAN Mon Cheri"/>
                <a:ea typeface="TAN Mon Cheri"/>
                <a:cs typeface="TAN Mon Cheri"/>
                <a:sym typeface="TAN Mon Cheri"/>
              </a:rPr>
              <a:t>WELCOME TO GHAZALA RESORT &amp; SPA!</a:t>
            </a:r>
          </a:p>
        </p:txBody>
      </p:sp>
      <p:sp>
        <p:nvSpPr>
          <p:cNvPr name="TextBox 8" id="8"/>
          <p:cNvSpPr txBox="true"/>
          <p:nvPr/>
        </p:nvSpPr>
        <p:spPr>
          <a:xfrm rot="0">
            <a:off x="5851998" y="3444532"/>
            <a:ext cx="6997071" cy="1656715"/>
          </a:xfrm>
          <a:prstGeom prst="rect">
            <a:avLst/>
          </a:prstGeom>
        </p:spPr>
        <p:txBody>
          <a:bodyPr anchor="t" rtlCol="false" tIns="0" lIns="0" bIns="0" rIns="0">
            <a:spAutoFit/>
          </a:bodyPr>
          <a:lstStyle/>
          <a:p>
            <a:pPr algn="ctr">
              <a:lnSpc>
                <a:spcPts val="2660"/>
              </a:lnSpc>
            </a:pPr>
            <a:r>
              <a:rPr lang="en-US" sz="1900">
                <a:solidFill>
                  <a:srgbClr val="EBE7D8"/>
                </a:solidFill>
                <a:latin typeface="Muli"/>
                <a:ea typeface="Muli"/>
                <a:cs typeface="Muli"/>
                <a:sym typeface="Muli"/>
              </a:rPr>
              <a:t>At Ghazala, your comfort, safety, and satisfaction are our top priorities.</a:t>
            </a:r>
          </a:p>
          <a:p>
            <a:pPr algn="l">
              <a:lnSpc>
                <a:spcPts val="2660"/>
              </a:lnSpc>
            </a:pPr>
            <a:r>
              <a:rPr lang="en-US" sz="1900">
                <a:solidFill>
                  <a:srgbClr val="EBE7D8"/>
                </a:solidFill>
                <a:latin typeface="Muli"/>
                <a:ea typeface="Muli"/>
                <a:cs typeface="Muli"/>
                <a:sym typeface="Muli"/>
              </a:rPr>
              <a:t>Our mission is to deliver seamless, authentic coastal hospitality through sustainable practices and an empowered team culture.</a:t>
            </a:r>
          </a:p>
        </p:txBody>
      </p:sp>
      <p:sp>
        <p:nvSpPr>
          <p:cNvPr name="TextBox 9" id="9"/>
          <p:cNvSpPr txBox="true"/>
          <p:nvPr/>
        </p:nvSpPr>
        <p:spPr>
          <a:xfrm rot="0">
            <a:off x="5829982" y="5263172"/>
            <a:ext cx="7212552" cy="1656715"/>
          </a:xfrm>
          <a:prstGeom prst="rect">
            <a:avLst/>
          </a:prstGeom>
        </p:spPr>
        <p:txBody>
          <a:bodyPr anchor="t" rtlCol="false" tIns="0" lIns="0" bIns="0" rIns="0">
            <a:spAutoFit/>
          </a:bodyPr>
          <a:lstStyle/>
          <a:p>
            <a:pPr algn="l">
              <a:lnSpc>
                <a:spcPts val="2660"/>
              </a:lnSpc>
            </a:pPr>
            <a:r>
              <a:rPr lang="en-US" sz="1900">
                <a:solidFill>
                  <a:srgbClr val="EBE7D8"/>
                </a:solidFill>
                <a:latin typeface="Muli"/>
                <a:ea typeface="Muli"/>
                <a:cs typeface="Muli"/>
                <a:sym typeface="Muli"/>
              </a:rPr>
              <a:t>Vision:</a:t>
            </a:r>
          </a:p>
          <a:p>
            <a:pPr algn="l">
              <a:lnSpc>
                <a:spcPts val="2660"/>
              </a:lnSpc>
            </a:pPr>
            <a:r>
              <a:rPr lang="en-US" sz="1900">
                <a:solidFill>
                  <a:srgbClr val="EBE7D8"/>
                </a:solidFill>
                <a:latin typeface="Muli"/>
                <a:ea typeface="Muli"/>
                <a:cs typeface="Muli"/>
                <a:sym typeface="Muli"/>
              </a:rPr>
              <a:t>To be the heart of unforgettable summer escapes on the coast where every guest experience is exceptional, every team member is valued, and every season reflects our unity and growth.</a:t>
            </a:r>
          </a:p>
        </p:txBody>
      </p:sp>
      <p:sp>
        <p:nvSpPr>
          <p:cNvPr name="TextBox 10" id="10"/>
          <p:cNvSpPr txBox="true"/>
          <p:nvPr/>
        </p:nvSpPr>
        <p:spPr>
          <a:xfrm rot="0">
            <a:off x="5851998" y="7253262"/>
            <a:ext cx="2576106" cy="1323340"/>
          </a:xfrm>
          <a:prstGeom prst="rect">
            <a:avLst/>
          </a:prstGeom>
        </p:spPr>
        <p:txBody>
          <a:bodyPr anchor="t" rtlCol="false" tIns="0" lIns="0" bIns="0" rIns="0">
            <a:spAutoFit/>
          </a:bodyPr>
          <a:lstStyle/>
          <a:p>
            <a:pPr algn="l">
              <a:lnSpc>
                <a:spcPts val="2660"/>
              </a:lnSpc>
            </a:pPr>
            <a:r>
              <a:rPr lang="en-US" sz="1900">
                <a:solidFill>
                  <a:srgbClr val="EBE7D8"/>
                </a:solidFill>
                <a:latin typeface="Muli"/>
                <a:ea typeface="Muli"/>
                <a:cs typeface="Muli"/>
                <a:sym typeface="Muli"/>
              </a:rPr>
              <a:t>Key Values:</a:t>
            </a:r>
          </a:p>
          <a:p>
            <a:pPr algn="l" marL="410211" indent="-205106" lvl="1">
              <a:lnSpc>
                <a:spcPts val="2660"/>
              </a:lnSpc>
              <a:buFont typeface="Arial"/>
              <a:buChar char="•"/>
            </a:pPr>
            <a:r>
              <a:rPr lang="en-US" sz="1900">
                <a:solidFill>
                  <a:srgbClr val="EBE7D8"/>
                </a:solidFill>
                <a:latin typeface="Muli"/>
                <a:ea typeface="Muli"/>
                <a:cs typeface="Muli"/>
                <a:sym typeface="Muli"/>
              </a:rPr>
              <a:t>Sustainability</a:t>
            </a:r>
          </a:p>
          <a:p>
            <a:pPr algn="l" marL="410211" indent="-205106" lvl="1">
              <a:lnSpc>
                <a:spcPts val="2660"/>
              </a:lnSpc>
              <a:buFont typeface="Arial"/>
              <a:buChar char="•"/>
            </a:pPr>
            <a:r>
              <a:rPr lang="en-US" sz="1900">
                <a:solidFill>
                  <a:srgbClr val="EBE7D8"/>
                </a:solidFill>
                <a:latin typeface="Muli"/>
                <a:ea typeface="Muli"/>
                <a:cs typeface="Muli"/>
                <a:sym typeface="Muli"/>
              </a:rPr>
              <a:t> Safety &amp; Quality</a:t>
            </a:r>
          </a:p>
          <a:p>
            <a:pPr algn="l" marL="410211" indent="-205106" lvl="1">
              <a:lnSpc>
                <a:spcPts val="2660"/>
              </a:lnSpc>
              <a:buFont typeface="Arial"/>
              <a:buChar char="•"/>
            </a:pPr>
            <a:r>
              <a:rPr lang="en-US" sz="1900">
                <a:solidFill>
                  <a:srgbClr val="EBE7D8"/>
                </a:solidFill>
                <a:latin typeface="Muli"/>
                <a:ea typeface="Muli"/>
                <a:cs typeface="Muli"/>
                <a:sym typeface="Muli"/>
              </a:rPr>
              <a:t>Positive Culture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806D5C"/>
        </a:solidFill>
      </p:bgPr>
    </p:bg>
    <p:spTree>
      <p:nvGrpSpPr>
        <p:cNvPr id="1" name=""/>
        <p:cNvGrpSpPr/>
        <p:nvPr/>
      </p:nvGrpSpPr>
      <p:grpSpPr>
        <a:xfrm>
          <a:off x="0" y="0"/>
          <a:ext cx="0" cy="0"/>
          <a:chOff x="0" y="0"/>
          <a:chExt cx="0" cy="0"/>
        </a:xfrm>
      </p:grpSpPr>
      <p:grpSp>
        <p:nvGrpSpPr>
          <p:cNvPr name="Group 2" id="2"/>
          <p:cNvGrpSpPr/>
          <p:nvPr/>
        </p:nvGrpSpPr>
        <p:grpSpPr>
          <a:xfrm rot="0">
            <a:off x="0"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EBE7D8"/>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p:nvPr/>
        </p:nvGrpSpPr>
        <p:grpSpPr>
          <a:xfrm rot="0">
            <a:off x="1028700" y="0"/>
            <a:ext cx="6101254" cy="10287000"/>
            <a:chOff x="0" y="0"/>
            <a:chExt cx="945244" cy="1593725"/>
          </a:xfrm>
        </p:grpSpPr>
        <p:sp>
          <p:nvSpPr>
            <p:cNvPr name="Freeform 6" id="6"/>
            <p:cNvSpPr/>
            <p:nvPr/>
          </p:nvSpPr>
          <p:spPr>
            <a:xfrm flipH="false" flipV="false" rot="0">
              <a:off x="0" y="0"/>
              <a:ext cx="945244" cy="1593725"/>
            </a:xfrm>
            <a:custGeom>
              <a:avLst/>
              <a:gdLst/>
              <a:ahLst/>
              <a:cxnLst/>
              <a:rect r="r" b="b" t="t" l="l"/>
              <a:pathLst>
                <a:path h="1593725" w="945244">
                  <a:moveTo>
                    <a:pt x="0" y="0"/>
                  </a:moveTo>
                  <a:lnTo>
                    <a:pt x="945244" y="0"/>
                  </a:lnTo>
                  <a:lnTo>
                    <a:pt x="945244" y="1593725"/>
                  </a:lnTo>
                  <a:lnTo>
                    <a:pt x="0" y="1593725"/>
                  </a:lnTo>
                  <a:close/>
                </a:path>
              </a:pathLst>
            </a:custGeom>
            <a:blipFill>
              <a:blip r:embed="rId2"/>
              <a:stretch>
                <a:fillRect l="-157321" t="0" r="-78163" b="0"/>
              </a:stretch>
            </a:blipFill>
          </p:spPr>
        </p:sp>
      </p:grpSp>
      <p:sp>
        <p:nvSpPr>
          <p:cNvPr name="Freeform 7" id="7"/>
          <p:cNvSpPr/>
          <p:nvPr/>
        </p:nvSpPr>
        <p:spPr>
          <a:xfrm flipH="false" flipV="false" rot="0">
            <a:off x="8861177" y="4939241"/>
            <a:ext cx="359023" cy="556624"/>
          </a:xfrm>
          <a:custGeom>
            <a:avLst/>
            <a:gdLst/>
            <a:ahLst/>
            <a:cxnLst/>
            <a:rect r="r" b="b" t="t" l="l"/>
            <a:pathLst>
              <a:path h="556624" w="359023">
                <a:moveTo>
                  <a:pt x="0" y="0"/>
                </a:moveTo>
                <a:lnTo>
                  <a:pt x="359023" y="0"/>
                </a:lnTo>
                <a:lnTo>
                  <a:pt x="359023" y="556625"/>
                </a:lnTo>
                <a:lnTo>
                  <a:pt x="0" y="556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8798250" y="5672719"/>
            <a:ext cx="484878" cy="570444"/>
          </a:xfrm>
          <a:custGeom>
            <a:avLst/>
            <a:gdLst/>
            <a:ahLst/>
            <a:cxnLst/>
            <a:rect r="r" b="b" t="t" l="l"/>
            <a:pathLst>
              <a:path h="570444" w="484878">
                <a:moveTo>
                  <a:pt x="0" y="0"/>
                </a:moveTo>
                <a:lnTo>
                  <a:pt x="484877" y="0"/>
                </a:lnTo>
                <a:lnTo>
                  <a:pt x="484877" y="570444"/>
                </a:lnTo>
                <a:lnTo>
                  <a:pt x="0" y="5704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798250" y="6424138"/>
            <a:ext cx="484878" cy="565455"/>
          </a:xfrm>
          <a:custGeom>
            <a:avLst/>
            <a:gdLst/>
            <a:ahLst/>
            <a:cxnLst/>
            <a:rect r="r" b="b" t="t" l="l"/>
            <a:pathLst>
              <a:path h="565455" w="484878">
                <a:moveTo>
                  <a:pt x="0" y="0"/>
                </a:moveTo>
                <a:lnTo>
                  <a:pt x="484877" y="0"/>
                </a:lnTo>
                <a:lnTo>
                  <a:pt x="484877" y="565455"/>
                </a:lnTo>
                <a:lnTo>
                  <a:pt x="0" y="5654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8788579" y="7151518"/>
            <a:ext cx="523268" cy="545782"/>
          </a:xfrm>
          <a:custGeom>
            <a:avLst/>
            <a:gdLst/>
            <a:ahLst/>
            <a:cxnLst/>
            <a:rect r="r" b="b" t="t" l="l"/>
            <a:pathLst>
              <a:path h="545782" w="523268">
                <a:moveTo>
                  <a:pt x="0" y="0"/>
                </a:moveTo>
                <a:lnTo>
                  <a:pt x="523269" y="0"/>
                </a:lnTo>
                <a:lnTo>
                  <a:pt x="523269" y="545782"/>
                </a:lnTo>
                <a:lnTo>
                  <a:pt x="0" y="5457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8763897" y="1711096"/>
            <a:ext cx="7766107" cy="2380670"/>
          </a:xfrm>
          <a:prstGeom prst="rect">
            <a:avLst/>
          </a:prstGeom>
        </p:spPr>
        <p:txBody>
          <a:bodyPr anchor="t" rtlCol="false" tIns="0" lIns="0" bIns="0" rIns="0">
            <a:spAutoFit/>
          </a:bodyPr>
          <a:lstStyle/>
          <a:p>
            <a:pPr algn="ctr">
              <a:lnSpc>
                <a:spcPts val="9686"/>
              </a:lnSpc>
            </a:pPr>
            <a:r>
              <a:rPr lang="en-US" sz="6130" spc="392">
                <a:solidFill>
                  <a:srgbClr val="EBE7D8"/>
                </a:solidFill>
                <a:latin typeface="TAN Mon Cheri"/>
                <a:ea typeface="TAN Mon Cheri"/>
                <a:cs typeface="TAN Mon Cheri"/>
                <a:sym typeface="TAN Mon Cheri"/>
              </a:rPr>
              <a:t>CONTACT INFORMATION</a:t>
            </a:r>
          </a:p>
        </p:txBody>
      </p:sp>
      <p:sp>
        <p:nvSpPr>
          <p:cNvPr name="TextBox 12" id="12"/>
          <p:cNvSpPr txBox="true"/>
          <p:nvPr/>
        </p:nvSpPr>
        <p:spPr>
          <a:xfrm rot="0">
            <a:off x="9584152" y="4676775"/>
            <a:ext cx="6658997" cy="3661411"/>
          </a:xfrm>
          <a:prstGeom prst="rect">
            <a:avLst/>
          </a:prstGeom>
        </p:spPr>
        <p:txBody>
          <a:bodyPr anchor="t" rtlCol="false" tIns="0" lIns="0" bIns="0" rIns="0">
            <a:spAutoFit/>
          </a:bodyPr>
          <a:lstStyle/>
          <a:p>
            <a:pPr algn="l">
              <a:lnSpc>
                <a:spcPts val="5999"/>
              </a:lnSpc>
            </a:pPr>
            <a:r>
              <a:rPr lang="en-US" sz="2399">
                <a:solidFill>
                  <a:srgbClr val="EBE7D8"/>
                </a:solidFill>
                <a:latin typeface="Muli"/>
                <a:ea typeface="Muli"/>
                <a:cs typeface="Muli"/>
                <a:sym typeface="Muli"/>
              </a:rPr>
              <a:t>19 km from Alamein Airport</a:t>
            </a:r>
          </a:p>
          <a:p>
            <a:pPr algn="l">
              <a:lnSpc>
                <a:spcPts val="5999"/>
              </a:lnSpc>
            </a:pPr>
            <a:r>
              <a:rPr lang="en-US" sz="2399">
                <a:solidFill>
                  <a:srgbClr val="EBE7D8"/>
                </a:solidFill>
                <a:latin typeface="Muli"/>
                <a:ea typeface="Muli"/>
                <a:cs typeface="Muli"/>
                <a:sym typeface="Muli"/>
              </a:rPr>
              <a:t> </a:t>
            </a:r>
            <a:r>
              <a:rPr lang="en-US" sz="2399">
                <a:solidFill>
                  <a:srgbClr val="EBE7D8"/>
                </a:solidFill>
                <a:latin typeface="Muli"/>
                <a:ea typeface="Muli"/>
                <a:cs typeface="Muli"/>
                <a:sym typeface="Muli"/>
                <a:hlinkClick r:id="rId11" tooltip="http://www.ghazalaresortandspa.com"/>
              </a:rPr>
              <a:t>www.ghazalaresortandspa.com</a:t>
            </a:r>
          </a:p>
          <a:p>
            <a:pPr algn="l">
              <a:lnSpc>
                <a:spcPts val="5999"/>
              </a:lnSpc>
            </a:pPr>
            <a:r>
              <a:rPr lang="en-US" sz="2399">
                <a:solidFill>
                  <a:srgbClr val="EBE7D8"/>
                </a:solidFill>
                <a:latin typeface="Muli"/>
                <a:ea typeface="Muli"/>
                <a:cs typeface="Muli"/>
                <a:sym typeface="Muli"/>
              </a:rPr>
              <a:t> reservations@ghazalaresortandspa.com</a:t>
            </a:r>
          </a:p>
          <a:p>
            <a:pPr algn="l">
              <a:lnSpc>
                <a:spcPts val="5999"/>
              </a:lnSpc>
            </a:pPr>
            <a:r>
              <a:rPr lang="en-US" sz="2399">
                <a:solidFill>
                  <a:srgbClr val="EBE7D8"/>
                </a:solidFill>
                <a:latin typeface="Muli"/>
                <a:ea typeface="Muli"/>
                <a:cs typeface="Muli"/>
                <a:sym typeface="Muli"/>
              </a:rPr>
              <a:t> +20 46 4190060</a:t>
            </a:r>
          </a:p>
          <a:p>
            <a:pPr algn="l">
              <a:lnSpc>
                <a:spcPts val="599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a:grpSpLocks noChangeAspect="true"/>
          </p:cNvGrpSpPr>
          <p:nvPr/>
        </p:nvGrpSpPr>
        <p:grpSpPr>
          <a:xfrm rot="0">
            <a:off x="10052828" y="421073"/>
            <a:ext cx="6807521" cy="9444854"/>
            <a:chOff x="0" y="0"/>
            <a:chExt cx="3350260" cy="4648200"/>
          </a:xfrm>
        </p:grpSpPr>
        <p:sp>
          <p:nvSpPr>
            <p:cNvPr name="Freeform 6" id="6"/>
            <p:cNvSpPr/>
            <p:nvPr/>
          </p:nvSpPr>
          <p:spPr>
            <a:xfrm flipH="false" flipV="false" rot="0">
              <a:off x="0" y="0"/>
              <a:ext cx="3314700" cy="2186940"/>
            </a:xfrm>
            <a:custGeom>
              <a:avLst/>
              <a:gdLst/>
              <a:ahLst/>
              <a:cxnLst/>
              <a:rect r="r" b="b" t="t" l="l"/>
              <a:pathLst>
                <a:path h="2186940" w="331470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2"/>
              <a:stretch>
                <a:fillRect l="0" t="-545" r="0" b="-545"/>
              </a:stretch>
            </a:blipFill>
          </p:spPr>
        </p:sp>
        <p:sp>
          <p:nvSpPr>
            <p:cNvPr name="Freeform 7" id="7"/>
            <p:cNvSpPr/>
            <p:nvPr/>
          </p:nvSpPr>
          <p:spPr>
            <a:xfrm flipH="false" flipV="false" rot="0">
              <a:off x="57150" y="2434590"/>
              <a:ext cx="3294380" cy="2214880"/>
            </a:xfrm>
            <a:custGeom>
              <a:avLst/>
              <a:gdLst/>
              <a:ahLst/>
              <a:cxnLst/>
              <a:rect r="r" b="b" t="t" l="l"/>
              <a:pathLst>
                <a:path h="2214880" w="32943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3"/>
              <a:stretch>
                <a:fillRect l="-426" t="0" r="-426" b="0"/>
              </a:stretch>
            </a:blipFill>
          </p:spPr>
        </p:sp>
      </p:grpSp>
      <p:sp>
        <p:nvSpPr>
          <p:cNvPr name="TextBox 8" id="8"/>
          <p:cNvSpPr txBox="true"/>
          <p:nvPr/>
        </p:nvSpPr>
        <p:spPr>
          <a:xfrm rot="0">
            <a:off x="769271" y="904875"/>
            <a:ext cx="9052837" cy="129659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JUNIOR SUITE – SEA &amp; POOL VIEW</a:t>
            </a:r>
          </a:p>
        </p:txBody>
      </p:sp>
      <p:sp>
        <p:nvSpPr>
          <p:cNvPr name="TextBox 9" id="9"/>
          <p:cNvSpPr txBox="true"/>
          <p:nvPr/>
        </p:nvSpPr>
        <p:spPr>
          <a:xfrm rot="0">
            <a:off x="948995" y="2728722"/>
            <a:ext cx="8693389" cy="6129528"/>
          </a:xfrm>
          <a:prstGeom prst="rect">
            <a:avLst/>
          </a:prstGeom>
        </p:spPr>
        <p:txBody>
          <a:bodyPr anchor="t" rtlCol="false" tIns="0" lIns="0" bIns="0" rIns="0">
            <a:spAutoFit/>
          </a:bodyPr>
          <a:lstStyle/>
          <a:p>
            <a:pPr algn="just">
              <a:lnSpc>
                <a:spcPts val="4070"/>
              </a:lnSpc>
            </a:pPr>
            <a:r>
              <a:rPr lang="en-US" sz="2299" b="true">
                <a:solidFill>
                  <a:srgbClr val="303944"/>
                </a:solidFill>
                <a:latin typeface="Muli Bold"/>
                <a:ea typeface="Muli Bold"/>
                <a:cs typeface="Muli Bold"/>
                <a:sym typeface="Muli Bold"/>
              </a:rPr>
              <a:t>A spacious 135 m² suite featuring a king-size bed, separate living area, and private balcony with stunning sea and pool views. Includes two bathrooms (shower or bathtub),</a:t>
            </a:r>
          </a:p>
          <a:p>
            <a:pPr algn="just">
              <a:lnSpc>
                <a:spcPts val="4070"/>
              </a:lnSpc>
            </a:pPr>
            <a:r>
              <a:rPr lang="en-US" sz="2299" b="true">
                <a:solidFill>
                  <a:srgbClr val="303944"/>
                </a:solidFill>
                <a:latin typeface="Muli Bold"/>
                <a:ea typeface="Muli Bold"/>
                <a:cs typeface="Muli Bold"/>
                <a:sym typeface="Muli Bold"/>
              </a:rPr>
              <a:t>Minibar (on request), tea and coffee facilities, LCD TV with international channels, AC, safe, and hairdryer.</a:t>
            </a:r>
          </a:p>
          <a:p>
            <a:pPr algn="just">
              <a:lnSpc>
                <a:spcPts val="4070"/>
              </a:lnSpc>
            </a:pPr>
          </a:p>
          <a:p>
            <a:pPr algn="just">
              <a:lnSpc>
                <a:spcPts val="4070"/>
              </a:lnSpc>
            </a:pPr>
            <a:r>
              <a:rPr lang="en-US" sz="2299" b="true">
                <a:solidFill>
                  <a:srgbClr val="303944"/>
                </a:solidFill>
                <a:latin typeface="Muli Bold"/>
                <a:ea typeface="Muli Bold"/>
                <a:cs typeface="Muli Bold"/>
                <a:sym typeface="Muli Bold"/>
              </a:rPr>
              <a:t>Maximum </a:t>
            </a:r>
            <a:r>
              <a:rPr lang="en-US" sz="2299" b="true">
                <a:solidFill>
                  <a:srgbClr val="303944"/>
                </a:solidFill>
                <a:latin typeface="Muli Bold"/>
                <a:ea typeface="Muli Bold"/>
                <a:cs typeface="Muli Bold"/>
                <a:sym typeface="Muli Bold"/>
              </a:rPr>
              <a:t>occupancy:</a:t>
            </a:r>
            <a:r>
              <a:rPr lang="en-US" sz="2299">
                <a:solidFill>
                  <a:srgbClr val="303944"/>
                </a:solidFill>
                <a:latin typeface="Muli"/>
                <a:ea typeface="Muli"/>
                <a:cs typeface="Muli"/>
                <a:sym typeface="Muli"/>
              </a:rPr>
              <a:t> 2</a:t>
            </a:r>
            <a:r>
              <a:rPr lang="en-US" sz="2299">
                <a:solidFill>
                  <a:srgbClr val="303944"/>
                </a:solidFill>
                <a:latin typeface="Muli"/>
                <a:ea typeface="Muli"/>
                <a:cs typeface="Muli"/>
                <a:sym typeface="Muli"/>
              </a:rPr>
              <a:t> adults + 2 children or 3 adults + 1 child.</a:t>
            </a:r>
          </a:p>
          <a:p>
            <a:pPr algn="just">
              <a:lnSpc>
                <a:spcPts val="4070"/>
              </a:lnSpc>
            </a:pPr>
            <a:r>
              <a:rPr lang="en-US" sz="2299" b="true">
                <a:solidFill>
                  <a:srgbClr val="303944"/>
                </a:solidFill>
                <a:latin typeface="Muli Bold"/>
                <a:ea typeface="Muli Bold"/>
                <a:cs typeface="Muli Bold"/>
                <a:sym typeface="Muli Bold"/>
              </a:rPr>
              <a:t>Amen</a:t>
            </a:r>
            <a:r>
              <a:rPr lang="en-US" sz="2299" b="true">
                <a:solidFill>
                  <a:srgbClr val="303944"/>
                </a:solidFill>
                <a:latin typeface="Muli Bold"/>
                <a:ea typeface="Muli Bold"/>
                <a:cs typeface="Muli Bold"/>
                <a:sym typeface="Muli Bold"/>
              </a:rPr>
              <a:t>ities: </a:t>
            </a:r>
            <a:r>
              <a:rPr lang="en-US" sz="2299">
                <a:solidFill>
                  <a:srgbClr val="303944"/>
                </a:solidFill>
                <a:latin typeface="Muli"/>
                <a:ea typeface="Muli"/>
                <a:cs typeface="Muli"/>
                <a:sym typeface="Muli"/>
              </a:rPr>
              <a:t>Bathrobes, slippers, shower gel, shampoo, conditioner, lotion, bath loofah, shower cap, ear cotton pads, shoe care.</a:t>
            </a:r>
          </a:p>
          <a:p>
            <a:pPr algn="just">
              <a:lnSpc>
                <a:spcPts val="4070"/>
              </a:lnSpc>
            </a:pPr>
            <a:r>
              <a:rPr lang="en-US" sz="2299" b="true">
                <a:solidFill>
                  <a:srgbClr val="303944"/>
                </a:solidFill>
                <a:latin typeface="Muli Bold"/>
                <a:ea typeface="Muli Bold"/>
                <a:cs typeface="Muli Bold"/>
                <a:sym typeface="Muli Bold"/>
              </a:rPr>
              <a:t>On request: </a:t>
            </a:r>
            <a:r>
              <a:rPr lang="en-US" sz="2299">
                <a:solidFill>
                  <a:srgbClr val="303944"/>
                </a:solidFill>
                <a:latin typeface="Muli"/>
                <a:ea typeface="Muli"/>
                <a:cs typeface="Muli"/>
                <a:sym typeface="Muli"/>
              </a:rPr>
              <a:t>Shaving kit, dental kit, sewing kit, make-up pads, hair comb, iron and ironing board.</a:t>
            </a:r>
          </a:p>
          <a:p>
            <a:pPr algn="just">
              <a:lnSpc>
                <a:spcPts val="4070"/>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303944"/>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p:nvPr/>
        </p:nvGrpSpPr>
        <p:grpSpPr>
          <a:xfrm rot="0">
            <a:off x="348193" y="858947"/>
            <a:ext cx="8102541" cy="8963967"/>
            <a:chOff x="0" y="0"/>
            <a:chExt cx="1045549" cy="1156707"/>
          </a:xfrm>
        </p:grpSpPr>
        <p:sp>
          <p:nvSpPr>
            <p:cNvPr name="Freeform 6" id="6"/>
            <p:cNvSpPr/>
            <p:nvPr/>
          </p:nvSpPr>
          <p:spPr>
            <a:xfrm flipH="false" flipV="false" rot="0">
              <a:off x="0" y="0"/>
              <a:ext cx="1045549" cy="1156707"/>
            </a:xfrm>
            <a:custGeom>
              <a:avLst/>
              <a:gdLst/>
              <a:ahLst/>
              <a:cxnLst/>
              <a:rect r="r" b="b" t="t" l="l"/>
              <a:pathLst>
                <a:path h="1156707" w="1045549">
                  <a:moveTo>
                    <a:pt x="0" y="0"/>
                  </a:moveTo>
                  <a:lnTo>
                    <a:pt x="1045549" y="0"/>
                  </a:lnTo>
                  <a:lnTo>
                    <a:pt x="1045549" y="1156707"/>
                  </a:lnTo>
                  <a:lnTo>
                    <a:pt x="0" y="1156707"/>
                  </a:lnTo>
                  <a:close/>
                </a:path>
              </a:pathLst>
            </a:custGeom>
            <a:blipFill>
              <a:blip r:embed="rId2"/>
              <a:stretch>
                <a:fillRect l="-21712" t="0" r="-44338" b="0"/>
              </a:stretch>
            </a:blipFill>
          </p:spPr>
        </p:sp>
      </p:grpSp>
      <p:sp>
        <p:nvSpPr>
          <p:cNvPr name="TextBox 7" id="7"/>
          <p:cNvSpPr txBox="true"/>
          <p:nvPr/>
        </p:nvSpPr>
        <p:spPr>
          <a:xfrm rot="0">
            <a:off x="8606760" y="2324795"/>
            <a:ext cx="8386220" cy="8186928"/>
          </a:xfrm>
          <a:prstGeom prst="rect">
            <a:avLst/>
          </a:prstGeom>
        </p:spPr>
        <p:txBody>
          <a:bodyPr anchor="t" rtlCol="false" tIns="0" lIns="0" bIns="0" rIns="0">
            <a:spAutoFit/>
          </a:bodyPr>
          <a:lstStyle/>
          <a:p>
            <a:pPr algn="just">
              <a:lnSpc>
                <a:spcPts val="4070"/>
              </a:lnSpc>
            </a:pPr>
            <a:r>
              <a:rPr lang="en-US" sz="2299" b="true">
                <a:solidFill>
                  <a:srgbClr val="303944"/>
                </a:solidFill>
                <a:latin typeface="Muli Bold"/>
                <a:ea typeface="Muli Bold"/>
                <a:cs typeface="Muli Bold"/>
                <a:sym typeface="Muli Bold"/>
              </a:rPr>
              <a:t>An expansive 183 m² su</a:t>
            </a:r>
            <a:r>
              <a:rPr lang="en-US" sz="2299" b="true">
                <a:solidFill>
                  <a:srgbClr val="303944"/>
                </a:solidFill>
                <a:latin typeface="Muli Bold"/>
                <a:ea typeface="Muli Bold"/>
                <a:cs typeface="Muli Bold"/>
                <a:sym typeface="Muli Bold"/>
              </a:rPr>
              <a:t>ite offering elegant comfort with a separate living room, one bedroom with a king-size bed, and another with twin beds. Enjoy a private balcony with charming side sea views, along with two bathrooms (shower or bathtub), LCD TV with international channels, </a:t>
            </a:r>
          </a:p>
          <a:p>
            <a:pPr algn="just">
              <a:lnSpc>
                <a:spcPts val="4070"/>
              </a:lnSpc>
            </a:pPr>
            <a:r>
              <a:rPr lang="en-US" sz="2299" b="true">
                <a:solidFill>
                  <a:srgbClr val="303944"/>
                </a:solidFill>
                <a:latin typeface="Muli Bold"/>
                <a:ea typeface="Muli Bold"/>
                <a:cs typeface="Muli Bold"/>
                <a:sym typeface="Muli Bold"/>
              </a:rPr>
              <a:t>Minibar (on request), tea and coffee facilities, direct dial phone, AC, safe, and marble/tiled flooring.</a:t>
            </a:r>
          </a:p>
          <a:p>
            <a:pPr algn="just">
              <a:lnSpc>
                <a:spcPts val="4070"/>
              </a:lnSpc>
            </a:pPr>
          </a:p>
          <a:p>
            <a:pPr algn="just">
              <a:lnSpc>
                <a:spcPts val="4070"/>
              </a:lnSpc>
            </a:pPr>
            <a:r>
              <a:rPr lang="en-US" sz="2299" b="true">
                <a:solidFill>
                  <a:srgbClr val="303944"/>
                </a:solidFill>
                <a:latin typeface="Muli Bold"/>
                <a:ea typeface="Muli Bold"/>
                <a:cs typeface="Muli Bold"/>
                <a:sym typeface="Muli Bold"/>
              </a:rPr>
              <a:t>Maximum occupancy:</a:t>
            </a:r>
            <a:r>
              <a:rPr lang="en-US" sz="2299">
                <a:solidFill>
                  <a:srgbClr val="303944"/>
                </a:solidFill>
                <a:latin typeface="Muli"/>
                <a:ea typeface="Muli"/>
                <a:cs typeface="Muli"/>
                <a:sym typeface="Muli"/>
              </a:rPr>
              <a:t> 4 adults + 2 children or 5 adults + 1 child.</a:t>
            </a:r>
          </a:p>
          <a:p>
            <a:pPr algn="just">
              <a:lnSpc>
                <a:spcPts val="4070"/>
              </a:lnSpc>
            </a:pPr>
            <a:r>
              <a:rPr lang="en-US" sz="2299" b="true">
                <a:solidFill>
                  <a:srgbClr val="303944"/>
                </a:solidFill>
                <a:latin typeface="Muli Bold"/>
                <a:ea typeface="Muli Bold"/>
                <a:cs typeface="Muli Bold"/>
                <a:sym typeface="Muli Bold"/>
              </a:rPr>
              <a:t>Amenities:</a:t>
            </a:r>
            <a:r>
              <a:rPr lang="en-US" sz="2299">
                <a:solidFill>
                  <a:srgbClr val="303944"/>
                </a:solidFill>
                <a:latin typeface="Muli"/>
                <a:ea typeface="Muli"/>
                <a:cs typeface="Muli"/>
                <a:sym typeface="Muli"/>
              </a:rPr>
              <a:t> Bathrobes, slippers, shower gel, shampoo, conditioner, lotion, bath loofah, shower cap, ear cotton pads, shoe care.</a:t>
            </a:r>
          </a:p>
          <a:p>
            <a:pPr algn="just">
              <a:lnSpc>
                <a:spcPts val="4070"/>
              </a:lnSpc>
            </a:pPr>
            <a:r>
              <a:rPr lang="en-US" sz="2299" b="true">
                <a:solidFill>
                  <a:srgbClr val="303944"/>
                </a:solidFill>
                <a:latin typeface="Muli Bold"/>
                <a:ea typeface="Muli Bold"/>
                <a:cs typeface="Muli Bold"/>
                <a:sym typeface="Muli Bold"/>
              </a:rPr>
              <a:t>On request: </a:t>
            </a:r>
            <a:r>
              <a:rPr lang="en-US" sz="2299">
                <a:solidFill>
                  <a:srgbClr val="303944"/>
                </a:solidFill>
                <a:latin typeface="Muli"/>
                <a:ea typeface="Muli"/>
                <a:cs typeface="Muli"/>
                <a:sym typeface="Muli"/>
              </a:rPr>
              <a:t>Shaving kit, dental kit, sewing kit, make-up pads, hair comb, iron and ironing board.</a:t>
            </a:r>
          </a:p>
          <a:p>
            <a:pPr algn="just">
              <a:lnSpc>
                <a:spcPts val="4070"/>
              </a:lnSpc>
            </a:pPr>
          </a:p>
        </p:txBody>
      </p:sp>
      <p:sp>
        <p:nvSpPr>
          <p:cNvPr name="TextBox 8" id="8"/>
          <p:cNvSpPr txBox="true"/>
          <p:nvPr/>
        </p:nvSpPr>
        <p:spPr>
          <a:xfrm rot="0">
            <a:off x="8450734" y="735122"/>
            <a:ext cx="8542247" cy="1429691"/>
          </a:xfrm>
          <a:prstGeom prst="rect">
            <a:avLst/>
          </a:prstGeom>
        </p:spPr>
        <p:txBody>
          <a:bodyPr anchor="t" rtlCol="false" tIns="0" lIns="0" bIns="0" rIns="0">
            <a:spAutoFit/>
          </a:bodyPr>
          <a:lstStyle/>
          <a:p>
            <a:pPr algn="ctr">
              <a:lnSpc>
                <a:spcPts val="5894"/>
              </a:lnSpc>
            </a:pPr>
            <a:r>
              <a:rPr lang="en-US" sz="3730" spc="238">
                <a:solidFill>
                  <a:srgbClr val="303944"/>
                </a:solidFill>
                <a:latin typeface="TAN Mon Cheri"/>
                <a:ea typeface="TAN Mon Cheri"/>
                <a:cs typeface="TAN Mon Cheri"/>
                <a:sym typeface="TAN Mon Cheri"/>
              </a:rPr>
              <a:t>EXECUTIVE SUITE – SEA SIDE VIEW</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a:grpSpLocks noChangeAspect="true"/>
          </p:cNvGrpSpPr>
          <p:nvPr/>
        </p:nvGrpSpPr>
        <p:grpSpPr>
          <a:xfrm rot="0">
            <a:off x="10681612" y="-19050"/>
            <a:ext cx="5901748" cy="10264306"/>
            <a:chOff x="0" y="0"/>
            <a:chExt cx="3291840" cy="5725160"/>
          </a:xfrm>
        </p:grpSpPr>
        <p:sp>
          <p:nvSpPr>
            <p:cNvPr name="Freeform 6" id="6"/>
            <p:cNvSpPr/>
            <p:nvPr/>
          </p:nvSpPr>
          <p:spPr>
            <a:xfrm flipH="false" flipV="false" rot="0">
              <a:off x="38100" y="0"/>
              <a:ext cx="3252470" cy="1734820"/>
            </a:xfrm>
            <a:custGeom>
              <a:avLst/>
              <a:gdLst/>
              <a:ahLst/>
              <a:cxnLst/>
              <a:rect r="r" b="b" t="t" l="l"/>
              <a:pathLst>
                <a:path h="1734820"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17889" r="0" b="-7099"/>
              </a:stretch>
            </a:blipFill>
          </p:spPr>
        </p:sp>
        <p:sp>
          <p:nvSpPr>
            <p:cNvPr name="Freeform 7" id="7"/>
            <p:cNvSpPr/>
            <p:nvPr/>
          </p:nvSpPr>
          <p:spPr>
            <a:xfrm flipH="false" flipV="false" rot="0">
              <a:off x="31750" y="2037080"/>
              <a:ext cx="3260090" cy="1697990"/>
            </a:xfrm>
            <a:custGeom>
              <a:avLst/>
              <a:gdLst/>
              <a:ahLst/>
              <a:cxnLst/>
              <a:rect r="r" b="b" t="t" l="l"/>
              <a:pathLst>
                <a:path h="1697990" w="32600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3"/>
              <a:stretch>
                <a:fillRect l="0" t="-14220" r="0" b="-14220"/>
              </a:stretch>
            </a:blipFill>
          </p:spPr>
        </p:sp>
        <p:sp>
          <p:nvSpPr>
            <p:cNvPr name="Freeform 8" id="8"/>
            <p:cNvSpPr/>
            <p:nvPr/>
          </p:nvSpPr>
          <p:spPr>
            <a:xfrm flipH="false" flipV="false" rot="0">
              <a:off x="-3810" y="3986530"/>
              <a:ext cx="3270250" cy="1742440"/>
            </a:xfrm>
            <a:custGeom>
              <a:avLst/>
              <a:gdLst/>
              <a:ahLst/>
              <a:cxnLst/>
              <a:rect r="r" b="b" t="t" l="l"/>
              <a:pathLst>
                <a:path h="1742440" w="327025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4"/>
              <a:stretch>
                <a:fillRect l="0" t="-27203" r="0" b="0"/>
              </a:stretch>
            </a:blipFill>
          </p:spPr>
        </p:sp>
      </p:grpSp>
      <p:sp>
        <p:nvSpPr>
          <p:cNvPr name="TextBox 9" id="9"/>
          <p:cNvSpPr txBox="true"/>
          <p:nvPr/>
        </p:nvSpPr>
        <p:spPr>
          <a:xfrm rot="0">
            <a:off x="942975" y="933450"/>
            <a:ext cx="9052837" cy="129659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PRESIDENTIAL SUITE – SEA VIEW</a:t>
            </a:r>
          </a:p>
        </p:txBody>
      </p:sp>
      <p:sp>
        <p:nvSpPr>
          <p:cNvPr name="TextBox 10" id="10"/>
          <p:cNvSpPr txBox="true"/>
          <p:nvPr/>
        </p:nvSpPr>
        <p:spPr>
          <a:xfrm rot="0">
            <a:off x="1399520" y="2572678"/>
            <a:ext cx="8730020" cy="7158228"/>
          </a:xfrm>
          <a:prstGeom prst="rect">
            <a:avLst/>
          </a:prstGeom>
        </p:spPr>
        <p:txBody>
          <a:bodyPr anchor="t" rtlCol="false" tIns="0" lIns="0" bIns="0" rIns="0">
            <a:spAutoFit/>
          </a:bodyPr>
          <a:lstStyle/>
          <a:p>
            <a:pPr algn="just">
              <a:lnSpc>
                <a:spcPts val="4071"/>
              </a:lnSpc>
            </a:pPr>
            <a:r>
              <a:rPr lang="en-US" sz="2300" b="true">
                <a:solidFill>
                  <a:srgbClr val="303944"/>
                </a:solidFill>
                <a:latin typeface="Muli Bold"/>
                <a:ea typeface="Muli Bold"/>
                <a:cs typeface="Muli Bold"/>
                <a:sym typeface="Muli Bold"/>
              </a:rPr>
              <a:t>A lavish 214 m² retre</a:t>
            </a:r>
            <a:r>
              <a:rPr lang="en-US" sz="2300" b="true">
                <a:solidFill>
                  <a:srgbClr val="303944"/>
                </a:solidFill>
                <a:latin typeface="Muli Bold"/>
                <a:ea typeface="Muli Bold"/>
                <a:cs typeface="Muli Bold"/>
                <a:sym typeface="Muli Bold"/>
              </a:rPr>
              <a:t>at featuring a spacious living and dining area, one bedroom with a king-size bed and another with twin beds. Enjoy a private balcony or terrace with stunning sea views, a Jacuzzi, two LCD TVs with international channels, </a:t>
            </a:r>
          </a:p>
          <a:p>
            <a:pPr algn="just">
              <a:lnSpc>
                <a:spcPts val="4071"/>
              </a:lnSpc>
            </a:pPr>
            <a:r>
              <a:rPr lang="en-US" sz="2300" b="true">
                <a:solidFill>
                  <a:srgbClr val="303944"/>
                </a:solidFill>
                <a:latin typeface="Muli Bold"/>
                <a:ea typeface="Muli Bold"/>
                <a:cs typeface="Muli Bold"/>
                <a:sym typeface="Muli Bold"/>
              </a:rPr>
              <a:t>Minibar (refilled daily, complimentary), AC, and marble floors. Enhanced by private butler service for an elevated experience.</a:t>
            </a:r>
          </a:p>
          <a:p>
            <a:pPr algn="just">
              <a:lnSpc>
                <a:spcPts val="4071"/>
              </a:lnSpc>
            </a:pPr>
          </a:p>
          <a:p>
            <a:pPr algn="just">
              <a:lnSpc>
                <a:spcPts val="4071"/>
              </a:lnSpc>
            </a:pPr>
            <a:r>
              <a:rPr lang="en-US" sz="2300" b="true">
                <a:solidFill>
                  <a:srgbClr val="303944"/>
                </a:solidFill>
                <a:latin typeface="Muli Bold"/>
                <a:ea typeface="Muli Bold"/>
                <a:cs typeface="Muli Bold"/>
                <a:sym typeface="Muli Bold"/>
              </a:rPr>
              <a:t>Maximum occupancy: </a:t>
            </a:r>
            <a:r>
              <a:rPr lang="en-US" sz="2300">
                <a:solidFill>
                  <a:srgbClr val="303944"/>
                </a:solidFill>
                <a:latin typeface="Muli"/>
                <a:ea typeface="Muli"/>
                <a:cs typeface="Muli"/>
                <a:sym typeface="Muli"/>
              </a:rPr>
              <a:t>4 adults + 2 children or 5 adults + 1 child.</a:t>
            </a:r>
          </a:p>
          <a:p>
            <a:pPr algn="just">
              <a:lnSpc>
                <a:spcPts val="4071"/>
              </a:lnSpc>
            </a:pPr>
            <a:r>
              <a:rPr lang="en-US" sz="2300" b="true">
                <a:solidFill>
                  <a:srgbClr val="303944"/>
                </a:solidFill>
                <a:latin typeface="Muli Bold"/>
                <a:ea typeface="Muli Bold"/>
                <a:cs typeface="Muli Bold"/>
                <a:sym typeface="Muli Bold"/>
              </a:rPr>
              <a:t>Amenities: </a:t>
            </a:r>
            <a:r>
              <a:rPr lang="en-US" sz="2300">
                <a:solidFill>
                  <a:srgbClr val="303944"/>
                </a:solidFill>
                <a:latin typeface="Muli"/>
                <a:ea typeface="Muli"/>
                <a:cs typeface="Muli"/>
                <a:sym typeface="Muli"/>
              </a:rPr>
              <a:t>Premium bathrobes and slippers, luxury bath amenities, male &amp; female hygiene kits (shaving kit, dental kit, nail trimmers, body spray, sanitary bag, makeup buds, hair comb, cotton buds), bath loofah, fresh flowers, and a complete shoe care box.</a:t>
            </a:r>
          </a:p>
          <a:p>
            <a:pPr algn="just">
              <a:lnSpc>
                <a:spcPts val="4071"/>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303944"/>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sp>
        <p:nvSpPr>
          <p:cNvPr name="TextBox 5" id="5"/>
          <p:cNvSpPr txBox="true"/>
          <p:nvPr/>
        </p:nvSpPr>
        <p:spPr>
          <a:xfrm rot="0">
            <a:off x="5438936" y="4842226"/>
            <a:ext cx="2215205" cy="356323"/>
          </a:xfrm>
          <a:prstGeom prst="rect">
            <a:avLst/>
          </a:prstGeom>
        </p:spPr>
        <p:txBody>
          <a:bodyPr anchor="t" rtlCol="false" tIns="0" lIns="0" bIns="0" rIns="0">
            <a:spAutoFit/>
          </a:bodyPr>
          <a:lstStyle/>
          <a:p>
            <a:pPr algn="l">
              <a:lnSpc>
                <a:spcPts val="2935"/>
              </a:lnSpc>
            </a:pPr>
            <a:r>
              <a:rPr lang="en-US" sz="2096">
                <a:solidFill>
                  <a:srgbClr val="806D5C"/>
                </a:solidFill>
                <a:latin typeface="Muli"/>
                <a:ea typeface="Muli"/>
                <a:cs typeface="Muli"/>
                <a:sym typeface="Muli"/>
              </a:rPr>
              <a:t>EMAIL</a:t>
            </a:r>
          </a:p>
        </p:txBody>
      </p:sp>
      <p:grpSp>
        <p:nvGrpSpPr>
          <p:cNvPr name="Group 6" id="6"/>
          <p:cNvGrpSpPr>
            <a:grpSpLocks noChangeAspect="true"/>
          </p:cNvGrpSpPr>
          <p:nvPr/>
        </p:nvGrpSpPr>
        <p:grpSpPr>
          <a:xfrm rot="0">
            <a:off x="644790" y="66396"/>
            <a:ext cx="5901748" cy="10264306"/>
            <a:chOff x="0" y="0"/>
            <a:chExt cx="3291840" cy="5725160"/>
          </a:xfrm>
        </p:grpSpPr>
        <p:sp>
          <p:nvSpPr>
            <p:cNvPr name="Freeform 7" id="7"/>
            <p:cNvSpPr/>
            <p:nvPr/>
          </p:nvSpPr>
          <p:spPr>
            <a:xfrm flipH="false" flipV="false" rot="0">
              <a:off x="38100" y="0"/>
              <a:ext cx="3252470" cy="1734820"/>
            </a:xfrm>
            <a:custGeom>
              <a:avLst/>
              <a:gdLst/>
              <a:ahLst/>
              <a:cxnLst/>
              <a:rect r="r" b="b" t="t" l="l"/>
              <a:pathLst>
                <a:path h="1734820"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12494" r="0" b="-12494"/>
              </a:stretch>
            </a:blipFill>
          </p:spPr>
        </p:sp>
        <p:sp>
          <p:nvSpPr>
            <p:cNvPr name="Freeform 8" id="8"/>
            <p:cNvSpPr/>
            <p:nvPr/>
          </p:nvSpPr>
          <p:spPr>
            <a:xfrm flipH="false" flipV="false" rot="0">
              <a:off x="31750" y="2037080"/>
              <a:ext cx="3260090" cy="1697990"/>
            </a:xfrm>
            <a:custGeom>
              <a:avLst/>
              <a:gdLst/>
              <a:ahLst/>
              <a:cxnLst/>
              <a:rect r="r" b="b" t="t" l="l"/>
              <a:pathLst>
                <a:path h="1697990" w="32600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3"/>
              <a:stretch>
                <a:fillRect l="0" t="-14461" r="0" b="-14461"/>
              </a:stretch>
            </a:blipFill>
          </p:spPr>
        </p:sp>
        <p:sp>
          <p:nvSpPr>
            <p:cNvPr name="Freeform 9" id="9"/>
            <p:cNvSpPr/>
            <p:nvPr/>
          </p:nvSpPr>
          <p:spPr>
            <a:xfrm flipH="false" flipV="false" rot="0">
              <a:off x="-3810" y="3986530"/>
              <a:ext cx="3270250" cy="1742440"/>
            </a:xfrm>
            <a:custGeom>
              <a:avLst/>
              <a:gdLst/>
              <a:ahLst/>
              <a:cxnLst/>
              <a:rect r="r" b="b" t="t" l="l"/>
              <a:pathLst>
                <a:path h="1742440" w="327025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4"/>
              <a:stretch>
                <a:fillRect l="0" t="-13482" r="0" b="-13482"/>
              </a:stretch>
            </a:blipFill>
          </p:spPr>
        </p:sp>
      </p:grpSp>
      <p:sp>
        <p:nvSpPr>
          <p:cNvPr name="TextBox 10" id="10"/>
          <p:cNvSpPr txBox="true"/>
          <p:nvPr/>
        </p:nvSpPr>
        <p:spPr>
          <a:xfrm rot="0">
            <a:off x="7213289" y="866775"/>
            <a:ext cx="8542247" cy="686741"/>
          </a:xfrm>
          <a:prstGeom prst="rect">
            <a:avLst/>
          </a:prstGeom>
        </p:spPr>
        <p:txBody>
          <a:bodyPr anchor="t" rtlCol="false" tIns="0" lIns="0" bIns="0" rIns="0">
            <a:spAutoFit/>
          </a:bodyPr>
          <a:lstStyle/>
          <a:p>
            <a:pPr algn="l">
              <a:lnSpc>
                <a:spcPts val="5894"/>
              </a:lnSpc>
            </a:pPr>
            <a:r>
              <a:rPr lang="en-US" sz="3730" spc="238">
                <a:solidFill>
                  <a:srgbClr val="303944"/>
                </a:solidFill>
                <a:latin typeface="TAN Mon Cheri"/>
                <a:ea typeface="TAN Mon Cheri"/>
                <a:cs typeface="TAN Mon Cheri"/>
                <a:sym typeface="TAN Mon Cheri"/>
              </a:rPr>
              <a:t>ROYAL SUITE – SEA VIEW</a:t>
            </a:r>
          </a:p>
        </p:txBody>
      </p:sp>
      <p:sp>
        <p:nvSpPr>
          <p:cNvPr name="TextBox 11" id="11"/>
          <p:cNvSpPr txBox="true"/>
          <p:nvPr/>
        </p:nvSpPr>
        <p:spPr>
          <a:xfrm rot="0">
            <a:off x="7213289" y="1900655"/>
            <a:ext cx="8793628" cy="7672578"/>
          </a:xfrm>
          <a:prstGeom prst="rect">
            <a:avLst/>
          </a:prstGeom>
        </p:spPr>
        <p:txBody>
          <a:bodyPr anchor="t" rtlCol="false" tIns="0" lIns="0" bIns="0" rIns="0">
            <a:spAutoFit/>
          </a:bodyPr>
          <a:lstStyle/>
          <a:p>
            <a:pPr algn="just">
              <a:lnSpc>
                <a:spcPts val="4071"/>
              </a:lnSpc>
            </a:pPr>
            <a:r>
              <a:rPr lang="en-US" sz="2300" b="true">
                <a:solidFill>
                  <a:srgbClr val="303944"/>
                </a:solidFill>
                <a:latin typeface="Muli Bold"/>
                <a:ea typeface="Muli Bold"/>
                <a:cs typeface="Muli Bold"/>
                <a:sym typeface="Muli Bold"/>
              </a:rPr>
              <a:t>An opulent 410 m² sanctuary featuring a grand living area, one king bedroom and one twin bedroom, private pool, and a balcony or t</a:t>
            </a:r>
            <a:r>
              <a:rPr lang="en-US" sz="2300" b="true">
                <a:solidFill>
                  <a:srgbClr val="303944"/>
                </a:solidFill>
                <a:latin typeface="Muli Bold"/>
                <a:ea typeface="Muli Bold"/>
                <a:cs typeface="Muli Bold"/>
                <a:sym typeface="Muli Bold"/>
              </a:rPr>
              <a:t>errace with panoramic sea views. Includes an espresso machine, complimentary daily Minibar, 2 LCD TVs with international channels, Jacuzzi, AC, and marble floors. Enhanced with exclusive private butler service for a personalized stay.</a:t>
            </a:r>
          </a:p>
          <a:p>
            <a:pPr algn="just">
              <a:lnSpc>
                <a:spcPts val="4071"/>
              </a:lnSpc>
            </a:pPr>
          </a:p>
          <a:p>
            <a:pPr algn="just">
              <a:lnSpc>
                <a:spcPts val="4071"/>
              </a:lnSpc>
            </a:pPr>
            <a:r>
              <a:rPr lang="en-US" sz="2300" b="true">
                <a:solidFill>
                  <a:srgbClr val="303944"/>
                </a:solidFill>
                <a:latin typeface="Muli Bold"/>
                <a:ea typeface="Muli Bold"/>
                <a:cs typeface="Muli Bold"/>
                <a:sym typeface="Muli Bold"/>
              </a:rPr>
              <a:t>M</a:t>
            </a:r>
            <a:r>
              <a:rPr lang="en-US" sz="2300" b="true">
                <a:solidFill>
                  <a:srgbClr val="303944"/>
                </a:solidFill>
                <a:latin typeface="Muli Bold"/>
                <a:ea typeface="Muli Bold"/>
                <a:cs typeface="Muli Bold"/>
                <a:sym typeface="Muli Bold"/>
              </a:rPr>
              <a:t>aximum occupancy: </a:t>
            </a:r>
            <a:r>
              <a:rPr lang="en-US" sz="2300">
                <a:solidFill>
                  <a:srgbClr val="303944"/>
                </a:solidFill>
                <a:latin typeface="Muli"/>
                <a:ea typeface="Muli"/>
                <a:cs typeface="Muli"/>
                <a:sym typeface="Muli"/>
              </a:rPr>
              <a:t>4 adults + 2 children or 5 adults + 1 child.</a:t>
            </a:r>
          </a:p>
          <a:p>
            <a:pPr algn="just">
              <a:lnSpc>
                <a:spcPts val="4071"/>
              </a:lnSpc>
            </a:pPr>
            <a:r>
              <a:rPr lang="en-US" sz="2300" b="true">
                <a:solidFill>
                  <a:srgbClr val="303944"/>
                </a:solidFill>
                <a:latin typeface="Muli Bold"/>
                <a:ea typeface="Muli Bold"/>
                <a:cs typeface="Muli Bold"/>
                <a:sym typeface="Muli Bold"/>
              </a:rPr>
              <a:t>Amenities: </a:t>
            </a:r>
            <a:r>
              <a:rPr lang="en-US" sz="2300">
                <a:solidFill>
                  <a:srgbClr val="303944"/>
                </a:solidFill>
                <a:latin typeface="Muli"/>
                <a:ea typeface="Muli"/>
                <a:cs typeface="Muli"/>
                <a:sym typeface="Muli"/>
              </a:rPr>
              <a:t>Deluxe bathrobes and slippers, premium bathroom amenities, male &amp; female hygiene kits (shaving kit, dental kit, wipes, body spray, nail care tools, cotton buds, hair comb), shower fiber, sanitary items, fresh flowers, and a complete shoe care set.</a:t>
            </a:r>
          </a:p>
          <a:p>
            <a:pPr algn="just">
              <a:lnSpc>
                <a:spcPts val="4071"/>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17270792" y="0"/>
            <a:ext cx="1017208" cy="10287000"/>
            <a:chOff x="0" y="0"/>
            <a:chExt cx="267907" cy="2709333"/>
          </a:xfrm>
        </p:grpSpPr>
        <p:sp>
          <p:nvSpPr>
            <p:cNvPr name="Freeform 3" id="3"/>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4" id="4"/>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grpSp>
        <p:nvGrpSpPr>
          <p:cNvPr name="Group 5" id="5"/>
          <p:cNvGrpSpPr>
            <a:grpSpLocks noChangeAspect="true"/>
          </p:cNvGrpSpPr>
          <p:nvPr/>
        </p:nvGrpSpPr>
        <p:grpSpPr>
          <a:xfrm rot="0">
            <a:off x="10681612" y="-19050"/>
            <a:ext cx="5901748" cy="10264306"/>
            <a:chOff x="0" y="0"/>
            <a:chExt cx="3291840" cy="5725160"/>
          </a:xfrm>
        </p:grpSpPr>
        <p:sp>
          <p:nvSpPr>
            <p:cNvPr name="Freeform 6" id="6"/>
            <p:cNvSpPr/>
            <p:nvPr/>
          </p:nvSpPr>
          <p:spPr>
            <a:xfrm flipH="false" flipV="false" rot="0">
              <a:off x="38100" y="0"/>
              <a:ext cx="3252470" cy="1734820"/>
            </a:xfrm>
            <a:custGeom>
              <a:avLst/>
              <a:gdLst/>
              <a:ahLst/>
              <a:cxnLst/>
              <a:rect r="r" b="b" t="t" l="l"/>
              <a:pathLst>
                <a:path h="1734820"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24989" r="0" b="0"/>
              </a:stretch>
            </a:blipFill>
          </p:spPr>
        </p:sp>
        <p:sp>
          <p:nvSpPr>
            <p:cNvPr name="Freeform 7" id="7"/>
            <p:cNvSpPr/>
            <p:nvPr/>
          </p:nvSpPr>
          <p:spPr>
            <a:xfrm flipH="false" flipV="false" rot="0">
              <a:off x="31750" y="2037080"/>
              <a:ext cx="3260090" cy="1697990"/>
            </a:xfrm>
            <a:custGeom>
              <a:avLst/>
              <a:gdLst/>
              <a:ahLst/>
              <a:cxnLst/>
              <a:rect r="r" b="b" t="t" l="l"/>
              <a:pathLst>
                <a:path h="1697990" w="32600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3"/>
              <a:stretch>
                <a:fillRect l="0" t="-14220" r="0" b="-14220"/>
              </a:stretch>
            </a:blipFill>
          </p:spPr>
        </p:sp>
        <p:sp>
          <p:nvSpPr>
            <p:cNvPr name="Freeform 8" id="8"/>
            <p:cNvSpPr/>
            <p:nvPr/>
          </p:nvSpPr>
          <p:spPr>
            <a:xfrm flipH="false" flipV="false" rot="0">
              <a:off x="-3810" y="3986530"/>
              <a:ext cx="3270250" cy="1742440"/>
            </a:xfrm>
            <a:custGeom>
              <a:avLst/>
              <a:gdLst/>
              <a:ahLst/>
              <a:cxnLst/>
              <a:rect r="r" b="b" t="t" l="l"/>
              <a:pathLst>
                <a:path h="1742440" w="327025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4"/>
              <a:stretch>
                <a:fillRect l="0" t="-13482" r="0" b="-13482"/>
              </a:stretch>
            </a:blipFill>
          </p:spPr>
        </p:sp>
      </p:grpSp>
      <p:sp>
        <p:nvSpPr>
          <p:cNvPr name="TextBox 9" id="9"/>
          <p:cNvSpPr txBox="true"/>
          <p:nvPr/>
        </p:nvSpPr>
        <p:spPr>
          <a:xfrm rot="0">
            <a:off x="942975" y="714375"/>
            <a:ext cx="9052837" cy="263009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VILLA SEA VIEW – EXCLUSIVE LUXURY RETREAT</a:t>
            </a:r>
          </a:p>
          <a:p>
            <a:pPr algn="ctr">
              <a:lnSpc>
                <a:spcPts val="5262"/>
              </a:lnSpc>
            </a:pPr>
          </a:p>
          <a:p>
            <a:pPr algn="ctr">
              <a:lnSpc>
                <a:spcPts val="5262"/>
              </a:lnSpc>
            </a:pPr>
          </a:p>
        </p:txBody>
      </p:sp>
      <p:sp>
        <p:nvSpPr>
          <p:cNvPr name="TextBox 10" id="10"/>
          <p:cNvSpPr txBox="true"/>
          <p:nvPr/>
        </p:nvSpPr>
        <p:spPr>
          <a:xfrm rot="0">
            <a:off x="648252" y="2243708"/>
            <a:ext cx="9642282" cy="7672579"/>
          </a:xfrm>
          <a:prstGeom prst="rect">
            <a:avLst/>
          </a:prstGeom>
        </p:spPr>
        <p:txBody>
          <a:bodyPr anchor="t" rtlCol="false" tIns="0" lIns="0" bIns="0" rIns="0">
            <a:spAutoFit/>
          </a:bodyPr>
          <a:lstStyle/>
          <a:p>
            <a:pPr algn="just">
              <a:lnSpc>
                <a:spcPts val="4070"/>
              </a:lnSpc>
            </a:pPr>
            <a:r>
              <a:rPr lang="en-US" sz="2299" b="true">
                <a:solidFill>
                  <a:srgbClr val="303944"/>
                </a:solidFill>
                <a:latin typeface="Muli Bold"/>
                <a:ea typeface="Muli Bold"/>
                <a:cs typeface="Muli Bold"/>
                <a:sym typeface="Muli Bold"/>
              </a:rPr>
              <a:t>A lavish 980 m² vill</a:t>
            </a:r>
            <a:r>
              <a:rPr lang="en-US" sz="2299" b="true">
                <a:solidFill>
                  <a:srgbClr val="303944"/>
                </a:solidFill>
                <a:latin typeface="Muli Bold"/>
                <a:ea typeface="Muli Bold"/>
                <a:cs typeface="Muli Bold"/>
                <a:sym typeface="Muli Bold"/>
              </a:rPr>
              <a:t>a featuring four bedrooms with king-size and twin beds, a spacious living room, dining area, and fully equipped kitchenette. Enjoy a private garden with pool, large terrace, and stunning sea views. Equipped with four bathrooms, one powder room, minibar (refilled daily, complimentary), espresso machine, surround sound home theatre, multiple LCD TVs with international channels, AC, and free Wi-Fi. Enhanced by dedicated private butler and chef services for an exceptional stay.</a:t>
            </a:r>
          </a:p>
          <a:p>
            <a:pPr algn="just">
              <a:lnSpc>
                <a:spcPts val="4070"/>
              </a:lnSpc>
            </a:pPr>
          </a:p>
          <a:p>
            <a:pPr algn="just">
              <a:lnSpc>
                <a:spcPts val="4070"/>
              </a:lnSpc>
            </a:pPr>
            <a:r>
              <a:rPr lang="en-US" sz="2299" b="true">
                <a:solidFill>
                  <a:srgbClr val="303944"/>
                </a:solidFill>
                <a:latin typeface="Muli Bold"/>
                <a:ea typeface="Muli Bold"/>
                <a:cs typeface="Muli Bold"/>
                <a:sym typeface="Muli Bold"/>
              </a:rPr>
              <a:t>Maximum occupancy</a:t>
            </a:r>
            <a:r>
              <a:rPr lang="en-US" sz="2299">
                <a:solidFill>
                  <a:srgbClr val="303944"/>
                </a:solidFill>
                <a:latin typeface="Muli"/>
                <a:ea typeface="Muli"/>
                <a:cs typeface="Muli"/>
                <a:sym typeface="Muli"/>
              </a:rPr>
              <a:t>: 8 adults + 2 children.</a:t>
            </a:r>
          </a:p>
          <a:p>
            <a:pPr algn="just">
              <a:lnSpc>
                <a:spcPts val="4070"/>
              </a:lnSpc>
            </a:pPr>
            <a:r>
              <a:rPr lang="en-US" sz="2299" b="true">
                <a:solidFill>
                  <a:srgbClr val="303944"/>
                </a:solidFill>
                <a:latin typeface="Muli Bold"/>
                <a:ea typeface="Muli Bold"/>
                <a:cs typeface="Muli Bold"/>
                <a:sym typeface="Muli Bold"/>
              </a:rPr>
              <a:t>Amenities</a:t>
            </a:r>
            <a:r>
              <a:rPr lang="en-US" sz="2299">
                <a:solidFill>
                  <a:srgbClr val="303944"/>
                </a:solidFill>
                <a:latin typeface="Muli"/>
                <a:ea typeface="Muli"/>
                <a:cs typeface="Muli"/>
                <a:sym typeface="Muli"/>
              </a:rPr>
              <a:t>: Premium bathrobes and slippers, luxury bath amenities, male &amp; female hygiene kits (shaving kit, dental kit, nail trimmers, body spray, sanitary bags, makeup buds, hair comb, cotton buds), bath loofah, fresh flowers, shoe care box, pillow menu, and sanitizer dispenser.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BE7D8"/>
        </a:solidFill>
      </p:bgPr>
    </p:bg>
    <p:spTree>
      <p:nvGrpSpPr>
        <p:cNvPr id="1" name=""/>
        <p:cNvGrpSpPr/>
        <p:nvPr/>
      </p:nvGrpSpPr>
      <p:grpSpPr>
        <a:xfrm>
          <a:off x="0" y="0"/>
          <a:ext cx="0" cy="0"/>
          <a:chOff x="0" y="0"/>
          <a:chExt cx="0" cy="0"/>
        </a:xfrm>
      </p:grpSpPr>
      <p:grpSp>
        <p:nvGrpSpPr>
          <p:cNvPr name="Group 2" id="2"/>
          <p:cNvGrpSpPr/>
          <p:nvPr/>
        </p:nvGrpSpPr>
        <p:grpSpPr>
          <a:xfrm rot="0">
            <a:off x="9705395" y="0"/>
            <a:ext cx="7212069" cy="10287000"/>
            <a:chOff x="0" y="0"/>
            <a:chExt cx="1117338" cy="1593725"/>
          </a:xfrm>
        </p:grpSpPr>
        <p:sp>
          <p:nvSpPr>
            <p:cNvPr name="Freeform 3" id="3"/>
            <p:cNvSpPr/>
            <p:nvPr/>
          </p:nvSpPr>
          <p:spPr>
            <a:xfrm flipH="false" flipV="false" rot="0">
              <a:off x="0" y="0"/>
              <a:ext cx="1117338" cy="1593725"/>
            </a:xfrm>
            <a:custGeom>
              <a:avLst/>
              <a:gdLst/>
              <a:ahLst/>
              <a:cxnLst/>
              <a:rect r="r" b="b" t="t" l="l"/>
              <a:pathLst>
                <a:path h="1593725" w="1117338">
                  <a:moveTo>
                    <a:pt x="0" y="0"/>
                  </a:moveTo>
                  <a:lnTo>
                    <a:pt x="1117338" y="0"/>
                  </a:lnTo>
                  <a:lnTo>
                    <a:pt x="1117338" y="1593725"/>
                  </a:lnTo>
                  <a:lnTo>
                    <a:pt x="0" y="1593725"/>
                  </a:lnTo>
                  <a:close/>
                </a:path>
              </a:pathLst>
            </a:custGeom>
            <a:blipFill>
              <a:blip r:embed="rId2"/>
              <a:stretch>
                <a:fillRect l="-21567" t="0" r="-92519" b="0"/>
              </a:stretch>
            </a:blipFill>
          </p:spPr>
        </p:sp>
      </p:grpSp>
      <p:grpSp>
        <p:nvGrpSpPr>
          <p:cNvPr name="Group 4" id="4"/>
          <p:cNvGrpSpPr/>
          <p:nvPr/>
        </p:nvGrpSpPr>
        <p:grpSpPr>
          <a:xfrm rot="0">
            <a:off x="17270792" y="0"/>
            <a:ext cx="1017208" cy="10287000"/>
            <a:chOff x="0" y="0"/>
            <a:chExt cx="267907" cy="2709333"/>
          </a:xfrm>
        </p:grpSpPr>
        <p:sp>
          <p:nvSpPr>
            <p:cNvPr name="Freeform 5" id="5"/>
            <p:cNvSpPr/>
            <p:nvPr/>
          </p:nvSpPr>
          <p:spPr>
            <a:xfrm flipH="false" flipV="false" rot="0">
              <a:off x="0" y="0"/>
              <a:ext cx="267907" cy="2709333"/>
            </a:xfrm>
            <a:custGeom>
              <a:avLst/>
              <a:gdLst/>
              <a:ahLst/>
              <a:cxnLst/>
              <a:rect r="r" b="b" t="t" l="l"/>
              <a:pathLst>
                <a:path h="2709333" w="267907">
                  <a:moveTo>
                    <a:pt x="0" y="0"/>
                  </a:moveTo>
                  <a:lnTo>
                    <a:pt x="267907" y="0"/>
                  </a:lnTo>
                  <a:lnTo>
                    <a:pt x="267907" y="2709333"/>
                  </a:lnTo>
                  <a:lnTo>
                    <a:pt x="0" y="2709333"/>
                  </a:lnTo>
                  <a:close/>
                </a:path>
              </a:pathLst>
            </a:custGeom>
            <a:solidFill>
              <a:srgbClr val="806D5C"/>
            </a:solidFill>
          </p:spPr>
        </p:sp>
        <p:sp>
          <p:nvSpPr>
            <p:cNvPr name="TextBox 6" id="6"/>
            <p:cNvSpPr txBox="true"/>
            <p:nvPr/>
          </p:nvSpPr>
          <p:spPr>
            <a:xfrm>
              <a:off x="0" y="-104775"/>
              <a:ext cx="267907" cy="2814108"/>
            </a:xfrm>
            <a:prstGeom prst="rect">
              <a:avLst/>
            </a:prstGeom>
          </p:spPr>
          <p:txBody>
            <a:bodyPr anchor="ctr" rtlCol="false" tIns="50800" lIns="50800" bIns="50800" rIns="50800"/>
            <a:lstStyle/>
            <a:p>
              <a:pPr algn="ctr">
                <a:lnSpc>
                  <a:spcPts val="3091"/>
                </a:lnSpc>
              </a:pPr>
            </a:p>
          </p:txBody>
        </p:sp>
      </p:grpSp>
      <p:sp>
        <p:nvSpPr>
          <p:cNvPr name="TextBox 7" id="7"/>
          <p:cNvSpPr txBox="true"/>
          <p:nvPr/>
        </p:nvSpPr>
        <p:spPr>
          <a:xfrm rot="0">
            <a:off x="942975" y="609600"/>
            <a:ext cx="7766107" cy="629844"/>
          </a:xfrm>
          <a:prstGeom prst="rect">
            <a:avLst/>
          </a:prstGeom>
        </p:spPr>
        <p:txBody>
          <a:bodyPr anchor="t" rtlCol="false" tIns="0" lIns="0" bIns="0" rIns="0">
            <a:spAutoFit/>
          </a:bodyPr>
          <a:lstStyle/>
          <a:p>
            <a:pPr algn="ctr">
              <a:lnSpc>
                <a:spcPts val="5262"/>
              </a:lnSpc>
            </a:pPr>
            <a:r>
              <a:rPr lang="en-US" sz="3330" spc="213">
                <a:solidFill>
                  <a:srgbClr val="303944"/>
                </a:solidFill>
                <a:latin typeface="TAN Mon Cheri"/>
                <a:ea typeface="TAN Mon Cheri"/>
                <a:cs typeface="TAN Mon Cheri"/>
                <a:sym typeface="TAN Mon Cheri"/>
              </a:rPr>
              <a:t>DINING EXPERIENCES</a:t>
            </a:r>
          </a:p>
        </p:txBody>
      </p:sp>
      <p:sp>
        <p:nvSpPr>
          <p:cNvPr name="TextBox 8" id="8"/>
          <p:cNvSpPr txBox="true"/>
          <p:nvPr/>
        </p:nvSpPr>
        <p:spPr>
          <a:xfrm rot="0">
            <a:off x="1095375" y="1516142"/>
            <a:ext cx="5095173" cy="383884"/>
          </a:xfrm>
          <a:prstGeom prst="rect">
            <a:avLst/>
          </a:prstGeom>
        </p:spPr>
        <p:txBody>
          <a:bodyPr anchor="t" rtlCol="false" tIns="0" lIns="0" bIns="0" rIns="0">
            <a:spAutoFit/>
          </a:bodyPr>
          <a:lstStyle/>
          <a:p>
            <a:pPr algn="l">
              <a:lnSpc>
                <a:spcPts val="3479"/>
              </a:lnSpc>
            </a:pPr>
            <a:r>
              <a:rPr lang="en-US" b="true" sz="1793" spc="383">
                <a:solidFill>
                  <a:srgbClr val="303944"/>
                </a:solidFill>
                <a:latin typeface="Muli Bold"/>
                <a:ea typeface="Muli Bold"/>
                <a:cs typeface="Muli Bold"/>
                <a:sym typeface="Muli Bold"/>
              </a:rPr>
              <a:t>BUFFET RESTAURANTS:</a:t>
            </a:r>
          </a:p>
        </p:txBody>
      </p:sp>
      <p:sp>
        <p:nvSpPr>
          <p:cNvPr name="TextBox 9" id="9"/>
          <p:cNvSpPr txBox="true"/>
          <p:nvPr/>
        </p:nvSpPr>
        <p:spPr>
          <a:xfrm rot="0">
            <a:off x="1028700" y="5392889"/>
            <a:ext cx="8324270" cy="24818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À la Carte Restaurants:</a:t>
            </a:r>
          </a:p>
          <a:p>
            <a:pPr algn="just" marL="410211" indent="-205106" lvl="1">
              <a:lnSpc>
                <a:spcPts val="3363"/>
              </a:lnSpc>
              <a:buFont typeface="Arial"/>
              <a:buChar char="•"/>
            </a:pPr>
            <a:r>
              <a:rPr lang="en-US" sz="1900">
                <a:solidFill>
                  <a:srgbClr val="303944"/>
                </a:solidFill>
                <a:latin typeface="Muli"/>
                <a:ea typeface="Muli"/>
                <a:cs typeface="Muli"/>
                <a:sym typeface="Muli"/>
              </a:rPr>
              <a:t>Lalezar (Turkish) – 19:00–22:30</a:t>
            </a:r>
          </a:p>
          <a:p>
            <a:pPr algn="just" marL="410211" indent="-205106" lvl="1">
              <a:lnSpc>
                <a:spcPts val="3363"/>
              </a:lnSpc>
              <a:buFont typeface="Arial"/>
              <a:buChar char="•"/>
            </a:pPr>
            <a:r>
              <a:rPr lang="en-US" sz="1900">
                <a:solidFill>
                  <a:srgbClr val="303944"/>
                </a:solidFill>
                <a:latin typeface="Muli"/>
                <a:ea typeface="Muli"/>
                <a:cs typeface="Muli"/>
                <a:sym typeface="Muli"/>
              </a:rPr>
              <a:t>Laill (Lebanese) – 19:00–22:30 </a:t>
            </a:r>
          </a:p>
          <a:p>
            <a:pPr algn="just" marL="410211" indent="-205106" lvl="1">
              <a:lnSpc>
                <a:spcPts val="3363"/>
              </a:lnSpc>
              <a:buFont typeface="Arial"/>
              <a:buChar char="•"/>
            </a:pPr>
            <a:r>
              <a:rPr lang="en-US" sz="1900">
                <a:solidFill>
                  <a:srgbClr val="303944"/>
                </a:solidFill>
                <a:latin typeface="Muli"/>
                <a:ea typeface="Muli"/>
                <a:cs typeface="Muli"/>
                <a:sym typeface="Muli"/>
              </a:rPr>
              <a:t>SeaSalt Beach Club – Sushi &amp; cocktails till 01:30 AM</a:t>
            </a:r>
          </a:p>
          <a:p>
            <a:pPr algn="just" marL="410211" indent="-205106" lvl="1">
              <a:lnSpc>
                <a:spcPts val="3363"/>
              </a:lnSpc>
              <a:buFont typeface="Arial"/>
              <a:buChar char="•"/>
            </a:pPr>
            <a:r>
              <a:rPr lang="en-US" sz="1900">
                <a:solidFill>
                  <a:srgbClr val="303944"/>
                </a:solidFill>
                <a:latin typeface="Muli"/>
                <a:ea typeface="Muli"/>
                <a:cs typeface="Muli"/>
                <a:sym typeface="Muli"/>
              </a:rPr>
              <a:t>Mangal Restaurant – Beach BBQ experience (Reservation required)</a:t>
            </a:r>
          </a:p>
          <a:p>
            <a:pPr algn="just">
              <a:lnSpc>
                <a:spcPts val="3363"/>
              </a:lnSpc>
            </a:pPr>
          </a:p>
        </p:txBody>
      </p:sp>
      <p:sp>
        <p:nvSpPr>
          <p:cNvPr name="TextBox 10" id="10"/>
          <p:cNvSpPr txBox="true"/>
          <p:nvPr/>
        </p:nvSpPr>
        <p:spPr>
          <a:xfrm rot="0">
            <a:off x="1095375" y="1941791"/>
            <a:ext cx="4567489" cy="3327273"/>
          </a:xfrm>
          <a:prstGeom prst="rect">
            <a:avLst/>
          </a:prstGeom>
        </p:spPr>
        <p:txBody>
          <a:bodyPr anchor="t" rtlCol="false" tIns="0" lIns="0" bIns="0" rIns="0">
            <a:spAutoFit/>
          </a:bodyPr>
          <a:lstStyle/>
          <a:p>
            <a:pPr algn="just">
              <a:lnSpc>
                <a:spcPts val="3306"/>
              </a:lnSpc>
            </a:pPr>
            <a:r>
              <a:rPr lang="en-US" sz="1900" b="true">
                <a:solidFill>
                  <a:srgbClr val="303944"/>
                </a:solidFill>
                <a:latin typeface="Muli Bold"/>
                <a:ea typeface="Muli Bold"/>
                <a:cs typeface="Muli Bold"/>
                <a:sym typeface="Muli Bold"/>
              </a:rPr>
              <a:t>Mediterranean Restaurant</a:t>
            </a:r>
          </a:p>
          <a:p>
            <a:pPr algn="just" marL="820422" indent="-273474" lvl="2">
              <a:lnSpc>
                <a:spcPts val="3306"/>
              </a:lnSpc>
              <a:buFont typeface="Arial"/>
              <a:buChar char="⚬"/>
            </a:pPr>
            <a:r>
              <a:rPr lang="en-US" sz="1900">
                <a:solidFill>
                  <a:srgbClr val="303944"/>
                </a:solidFill>
                <a:latin typeface="Muli"/>
                <a:ea typeface="Muli"/>
                <a:cs typeface="Muli"/>
                <a:sym typeface="Muli"/>
              </a:rPr>
              <a:t>Breakfast: 07:30–10:30</a:t>
            </a:r>
          </a:p>
          <a:p>
            <a:pPr algn="just" marL="820422" indent="-273474" lvl="2">
              <a:lnSpc>
                <a:spcPts val="3306"/>
              </a:lnSpc>
              <a:buFont typeface="Arial"/>
              <a:buChar char="⚬"/>
            </a:pPr>
            <a:r>
              <a:rPr lang="en-US" sz="1900">
                <a:solidFill>
                  <a:srgbClr val="303944"/>
                </a:solidFill>
                <a:latin typeface="Muli"/>
                <a:ea typeface="Muli"/>
                <a:cs typeface="Muli"/>
                <a:sym typeface="Muli"/>
              </a:rPr>
              <a:t>Lunch: 13:00–15:30 (seasonal)</a:t>
            </a:r>
          </a:p>
          <a:p>
            <a:pPr algn="just" marL="820422" indent="-273474" lvl="2">
              <a:lnSpc>
                <a:spcPts val="3306"/>
              </a:lnSpc>
              <a:buFont typeface="Arial"/>
              <a:buChar char="⚬"/>
            </a:pPr>
            <a:r>
              <a:rPr lang="en-US" sz="1900">
                <a:solidFill>
                  <a:srgbClr val="303944"/>
                </a:solidFill>
                <a:latin typeface="Muli"/>
                <a:ea typeface="Muli"/>
                <a:cs typeface="Muli"/>
                <a:sym typeface="Muli"/>
              </a:rPr>
              <a:t>Dinner: 19:00–22:00</a:t>
            </a:r>
          </a:p>
          <a:p>
            <a:pPr algn="just">
              <a:lnSpc>
                <a:spcPts val="3306"/>
              </a:lnSpc>
            </a:pPr>
            <a:r>
              <a:rPr lang="en-US" sz="1900" b="true">
                <a:solidFill>
                  <a:srgbClr val="303944"/>
                </a:solidFill>
                <a:latin typeface="Muli Bold"/>
                <a:ea typeface="Muli Bold"/>
                <a:cs typeface="Muli Bold"/>
                <a:sym typeface="Muli Bold"/>
              </a:rPr>
              <a:t>People’s Restaurant</a:t>
            </a:r>
          </a:p>
          <a:p>
            <a:pPr algn="just" marL="820422" indent="-273474" lvl="2">
              <a:lnSpc>
                <a:spcPts val="3306"/>
              </a:lnSpc>
              <a:buFont typeface="Arial"/>
              <a:buChar char="⚬"/>
            </a:pPr>
            <a:r>
              <a:rPr lang="en-US" sz="1900">
                <a:solidFill>
                  <a:srgbClr val="303944"/>
                </a:solidFill>
                <a:latin typeface="Muli"/>
                <a:ea typeface="Muli"/>
                <a:cs typeface="Muli"/>
                <a:sym typeface="Muli"/>
              </a:rPr>
              <a:t>Lunch: 13:00–15:30</a:t>
            </a:r>
          </a:p>
          <a:p>
            <a:pPr algn="just" marL="820422" indent="-273474" lvl="2">
              <a:lnSpc>
                <a:spcPts val="3306"/>
              </a:lnSpc>
              <a:buFont typeface="Arial"/>
              <a:buChar char="⚬"/>
            </a:pPr>
            <a:r>
              <a:rPr lang="en-US" sz="1900">
                <a:solidFill>
                  <a:srgbClr val="303944"/>
                </a:solidFill>
                <a:latin typeface="Muli"/>
                <a:ea typeface="Muli"/>
                <a:cs typeface="Muli"/>
                <a:sym typeface="Muli"/>
              </a:rPr>
              <a:t>Snacks: 16:30–18:00</a:t>
            </a:r>
          </a:p>
          <a:p>
            <a:pPr algn="just" marL="820422" indent="-273474" lvl="2">
              <a:lnSpc>
                <a:spcPts val="3306"/>
              </a:lnSpc>
              <a:buFont typeface="Arial"/>
              <a:buChar char="⚬"/>
            </a:pPr>
            <a:r>
              <a:rPr lang="en-US" sz="1900">
                <a:solidFill>
                  <a:srgbClr val="303944"/>
                </a:solidFill>
                <a:latin typeface="Muli"/>
                <a:ea typeface="Muli"/>
                <a:cs typeface="Muli"/>
                <a:sym typeface="Muli"/>
              </a:rPr>
              <a:t>Dinner: 18:30–21:30 (seasonal)</a:t>
            </a:r>
          </a:p>
        </p:txBody>
      </p:sp>
      <p:sp>
        <p:nvSpPr>
          <p:cNvPr name="TextBox 11" id="11"/>
          <p:cNvSpPr txBox="true"/>
          <p:nvPr/>
        </p:nvSpPr>
        <p:spPr>
          <a:xfrm rot="0">
            <a:off x="1028700" y="7877684"/>
            <a:ext cx="6476433" cy="2062734"/>
          </a:xfrm>
          <a:prstGeom prst="rect">
            <a:avLst/>
          </a:prstGeom>
        </p:spPr>
        <p:txBody>
          <a:bodyPr anchor="t" rtlCol="false" tIns="0" lIns="0" bIns="0" rIns="0">
            <a:spAutoFit/>
          </a:bodyPr>
          <a:lstStyle/>
          <a:p>
            <a:pPr algn="just">
              <a:lnSpc>
                <a:spcPts val="3363"/>
              </a:lnSpc>
            </a:pPr>
            <a:r>
              <a:rPr lang="en-US" sz="1900" b="true">
                <a:solidFill>
                  <a:srgbClr val="303944"/>
                </a:solidFill>
                <a:latin typeface="Muli Bold"/>
                <a:ea typeface="Muli Bold"/>
                <a:cs typeface="Muli Bold"/>
                <a:sym typeface="Muli Bold"/>
              </a:rPr>
              <a:t>Dining Services:</a:t>
            </a:r>
          </a:p>
          <a:p>
            <a:pPr algn="just" marL="410211" indent="-205106" lvl="1">
              <a:lnSpc>
                <a:spcPts val="3363"/>
              </a:lnSpc>
              <a:buFont typeface="Arial"/>
              <a:buChar char="•"/>
            </a:pPr>
            <a:r>
              <a:rPr lang="en-US" sz="1900">
                <a:solidFill>
                  <a:srgbClr val="303944"/>
                </a:solidFill>
                <a:latin typeface="Muli"/>
                <a:ea typeface="Muli"/>
                <a:cs typeface="Muli"/>
                <a:sym typeface="Muli"/>
              </a:rPr>
              <a:t>In Room Dining: Available 24/7</a:t>
            </a:r>
          </a:p>
          <a:p>
            <a:pPr algn="just" marL="410211" indent="-205106" lvl="1">
              <a:lnSpc>
                <a:spcPts val="3363"/>
              </a:lnSpc>
              <a:buFont typeface="Arial"/>
              <a:buChar char="•"/>
            </a:pPr>
            <a:r>
              <a:rPr lang="en-US" sz="1900">
                <a:solidFill>
                  <a:srgbClr val="303944"/>
                </a:solidFill>
                <a:latin typeface="Muli"/>
                <a:ea typeface="Muli"/>
                <a:cs typeface="Muli"/>
                <a:sym typeface="Muli"/>
              </a:rPr>
              <a:t>Mini-bar: Stocked upon request or daily (Villa/Suite)</a:t>
            </a:r>
          </a:p>
          <a:p>
            <a:pPr algn="just" marL="410211" indent="-205106" lvl="1">
              <a:lnSpc>
                <a:spcPts val="3363"/>
              </a:lnSpc>
              <a:buFont typeface="Arial"/>
              <a:buChar char="•"/>
            </a:pPr>
            <a:r>
              <a:rPr lang="en-US" sz="1900">
                <a:solidFill>
                  <a:srgbClr val="303944"/>
                </a:solidFill>
                <a:latin typeface="Muli"/>
                <a:ea typeface="Muli"/>
                <a:cs typeface="Muli"/>
                <a:sym typeface="Muli"/>
              </a:rPr>
              <a:t>Takeaway meals available</a:t>
            </a:r>
          </a:p>
          <a:p>
            <a:pPr algn="just">
              <a:lnSpc>
                <a:spcPts val="3363"/>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DAGoKnilITc</dc:identifier>
  <dcterms:modified xsi:type="dcterms:W3CDTF">2011-08-01T06:04:30Z</dcterms:modified>
  <cp:revision>1</cp:revision>
  <dc:title>Suites Fact sheet </dc:title>
</cp:coreProperties>
</file>