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2" r:id="rId2"/>
    <p:sldId id="344" r:id="rId3"/>
    <p:sldId id="345" r:id="rId4"/>
    <p:sldId id="284" r:id="rId5"/>
    <p:sldId id="286" r:id="rId6"/>
    <p:sldId id="349" r:id="rId7"/>
    <p:sldId id="348" r:id="rId8"/>
    <p:sldId id="331" r:id="rId9"/>
  </p:sldIdLst>
  <p:sldSz cx="12192000" cy="6858000"/>
  <p:notesSz cx="6648450" cy="98107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8925" autoAdjust="0"/>
  </p:normalViewPr>
  <p:slideViewPr>
    <p:cSldViewPr snapToGrid="0">
      <p:cViewPr>
        <p:scale>
          <a:sx n="80" d="100"/>
          <a:sy n="80" d="100"/>
        </p:scale>
        <p:origin x="-42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9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7FF54-5B3D-4DD2-B63C-A5E384FD0B57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563" y="736600"/>
            <a:ext cx="6537325" cy="3678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5163" y="4660900"/>
            <a:ext cx="5318125" cy="441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18625"/>
            <a:ext cx="28813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550" y="9318625"/>
            <a:ext cx="28813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CBCB5-3D83-4CF5-AA1A-A10FFD770C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8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B2C26-7719-4D2E-B8E5-D9319D3F2AD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25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5E5E-A4A6-435F-A5AB-EAA7665CEC5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1B39-DD4A-4EDC-B1BD-8C892A6F6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6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5E5E-A4A6-435F-A5AB-EAA7665CEC5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1B39-DD4A-4EDC-B1BD-8C892A6F6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6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5E5E-A4A6-435F-A5AB-EAA7665CEC5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1B39-DD4A-4EDC-B1BD-8C892A6F6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0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5E5E-A4A6-435F-A5AB-EAA7665CEC5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1B39-DD4A-4EDC-B1BD-8C892A6F6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3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5E5E-A4A6-435F-A5AB-EAA7665CEC5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1B39-DD4A-4EDC-B1BD-8C892A6F6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5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5E5E-A4A6-435F-A5AB-EAA7665CEC5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1B39-DD4A-4EDC-B1BD-8C892A6F6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8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5E5E-A4A6-435F-A5AB-EAA7665CEC5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1B39-DD4A-4EDC-B1BD-8C892A6F6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1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5E5E-A4A6-435F-A5AB-EAA7665CEC5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1B39-DD4A-4EDC-B1BD-8C892A6F6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9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5E5E-A4A6-435F-A5AB-EAA7665CEC5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1B39-DD4A-4EDC-B1BD-8C892A6F6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3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5E5E-A4A6-435F-A5AB-EAA7665CEC5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1B39-DD4A-4EDC-B1BD-8C892A6F6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4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5E5E-A4A6-435F-A5AB-EAA7665CEC5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1B39-DD4A-4EDC-B1BD-8C892A6F6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5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5E5E-A4A6-435F-A5AB-EAA7665CEC5C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F1B39-DD4A-4EDC-B1BD-8C892A6F60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2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599" y="0"/>
            <a:ext cx="8659514" cy="68540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28323" y="2649974"/>
            <a:ext cx="4301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Всегда верное направление!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rustem.alamanov\Desktop\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306" y="6143645"/>
            <a:ext cx="1928826" cy="54061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7803" y="1517581"/>
            <a:ext cx="1084547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случаем признаются следующие события, наступившие после вступления договора обязательного страхования туриста в силу: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несчастный случай, произошедший на территории страхования, приведший к смерти застрахованного либо причинению вреда его здоровью.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несчастным случаем понимается внезапное, непредвиденное, непреднамеренное, внешнее событие или воздействие в отношении застрахованного;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внезапное острое заболевание, резкое ухудшение состояния здоровья и (или) обострение хронического заболевания,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требующие оказания застрахованному экстренной и неотложной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rustem.alamanov\Desktop\al.png">
            <a:extLst>
              <a:ext uri="{FF2B5EF4-FFF2-40B4-BE49-F238E27FC236}">
                <a16:creationId xmlns:a16="http://schemas.microsoft.com/office/drawing/2014/main" xmlns="" id="{C6A06FD1-DB8C-4E60-B819-D9C75C73D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0252" y="56458"/>
            <a:ext cx="1928826" cy="540611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3A4D43-6E2A-4F5D-B658-A7F29FA1D832}"/>
              </a:ext>
            </a:extLst>
          </p:cNvPr>
          <p:cNvSpPr/>
          <p:nvPr/>
        </p:nvSpPr>
        <p:spPr>
          <a:xfrm>
            <a:off x="454707" y="1055916"/>
            <a:ext cx="7147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52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обязательного страхования туриста.</a:t>
            </a:r>
            <a:endParaRPr lang="ru-RU" sz="2400" b="1" dirty="0">
              <a:solidFill>
                <a:srgbClr val="B52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005" y="147121"/>
            <a:ext cx="1604690" cy="48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58" y="246387"/>
            <a:ext cx="1604690" cy="416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8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rustem.alamanov\Desktop\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306" y="6143645"/>
            <a:ext cx="1928826" cy="54061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39291" y="1769310"/>
            <a:ext cx="1138485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выплаты определяется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суммы фактических расходов застрахованного на основании документов, подтверждающих эти расходы, представленных застрахованным либо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Ассистанс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компанией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/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ответственности страховщика (страховая сумма) (в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USD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10 000</a:t>
            </a: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30 000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50 000 </a:t>
            </a: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:\Users\rustem.alamanov\Desktop\al.png">
            <a:extLst>
              <a:ext uri="{FF2B5EF4-FFF2-40B4-BE49-F238E27FC236}">
                <a16:creationId xmlns:a16="http://schemas.microsoft.com/office/drawing/2014/main" xmlns="" id="{C6A06FD1-DB8C-4E60-B819-D9C75C73D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0252" y="56458"/>
            <a:ext cx="1928826" cy="540611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53A4D43-6E2A-4F5D-B658-A7F29FA1D832}"/>
              </a:ext>
            </a:extLst>
          </p:cNvPr>
          <p:cNvSpPr/>
          <p:nvPr/>
        </p:nvSpPr>
        <p:spPr>
          <a:xfrm>
            <a:off x="400819" y="1149849"/>
            <a:ext cx="4089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B52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страховой </a:t>
            </a:r>
            <a:r>
              <a:rPr lang="ru-RU" sz="2400" b="1" dirty="0" smtClean="0">
                <a:solidFill>
                  <a:srgbClr val="B52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выплаты.</a:t>
            </a:r>
            <a:endParaRPr lang="ru-RU" sz="2400" b="1" dirty="0">
              <a:solidFill>
                <a:srgbClr val="B52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005" y="176238"/>
            <a:ext cx="1604690" cy="48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58" y="246387"/>
            <a:ext cx="1604690" cy="416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7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rustem.alamanov\Desktop\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306" y="6143645"/>
            <a:ext cx="1928826" cy="54061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9005" y="1564639"/>
            <a:ext cx="1101243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Ассистанская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обеспечивающая страховую защиту клиентов за рубежом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 туристом во время поездки за рубежом что-то случится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 примеру, он получит травму или заболеет),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должен связаться с круглосуточной диспетчерской службой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Ассистанса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(русскоязычные операторы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Ассистанса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указаны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страховом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лицевой части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 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описаны действия  Клиента, как быть в той или иной ситуации).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организует необходимую помощь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Клиенту не нужно самому искать врачей и ездить по больницам – всё организовывает оператор.</a:t>
            </a:r>
          </a:p>
        </p:txBody>
      </p:sp>
      <p:pic>
        <p:nvPicPr>
          <p:cNvPr id="8" name="Picture 4" descr="C:\Users\rustem.alamanov\Desktop\al.png">
            <a:extLst>
              <a:ext uri="{FF2B5EF4-FFF2-40B4-BE49-F238E27FC236}">
                <a16:creationId xmlns:a16="http://schemas.microsoft.com/office/drawing/2014/main" xmlns="" id="{CC54836C-4F70-49DF-AE0E-34C8C17EB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0252" y="56458"/>
            <a:ext cx="1928826" cy="540611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55" y="211414"/>
            <a:ext cx="1604690" cy="48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53A4D43-6E2A-4F5D-B658-A7F29FA1D832}"/>
              </a:ext>
            </a:extLst>
          </p:cNvPr>
          <p:cNvSpPr/>
          <p:nvPr/>
        </p:nvSpPr>
        <p:spPr>
          <a:xfrm>
            <a:off x="509005" y="902005"/>
            <a:ext cx="3108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52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обращения.</a:t>
            </a:r>
            <a:endParaRPr lang="ru-RU" sz="2400" b="1" dirty="0">
              <a:solidFill>
                <a:srgbClr val="B52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58" y="246387"/>
            <a:ext cx="1604690" cy="416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6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rustem.alamanov\Desktop\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587" y="6044320"/>
            <a:ext cx="1928826" cy="54061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27699" y="194914"/>
            <a:ext cx="8200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B52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Застрахованного при наступлении страхового случая.</a:t>
            </a:r>
            <a:endParaRPr lang="ru-RU" b="1" dirty="0">
              <a:solidFill>
                <a:srgbClr val="B52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754" y="111677"/>
            <a:ext cx="1604690" cy="48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Скругленный прямоугольник 18"/>
          <p:cNvSpPr/>
          <p:nvPr/>
        </p:nvSpPr>
        <p:spPr>
          <a:xfrm>
            <a:off x="4135816" y="989053"/>
            <a:ext cx="3565892" cy="7337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ЗАСТРАХОВАННЫЙ</a:t>
            </a:r>
          </a:p>
          <a:p>
            <a:r>
              <a:rPr lang="ru-RU" b="1" dirty="0" smtClean="0"/>
              <a:t>(или его представитель)</a:t>
            </a:r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125" y="714642"/>
            <a:ext cx="666145" cy="778152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1384078" y="2110748"/>
            <a:ext cx="9060873" cy="8277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независимо от времени суток, сообщить о наступлении внезапного острого заболевания или несчастного случая в круглосуточную диспетчерскую службу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Ассистанс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компании по номеру телефону, указанному в страховом сертификате.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Соединительная линия уступом 23"/>
          <p:cNvCxnSpPr>
            <a:stCxn id="19" idx="2"/>
            <a:endCxn id="23" idx="0"/>
          </p:cNvCxnSpPr>
          <p:nvPr/>
        </p:nvCxnSpPr>
        <p:spPr>
          <a:xfrm rot="5400000">
            <a:off x="5722665" y="1914651"/>
            <a:ext cx="387948" cy="424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379829" y="3326460"/>
            <a:ext cx="9060873" cy="8277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Следуйте инструкциям представителя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Ассистанс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компании и будьте готовым сообщить следующую информацию: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8291" y="4920973"/>
            <a:ext cx="1992152" cy="7337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Ф.И.О.</a:t>
            </a:r>
          </a:p>
          <a:p>
            <a:pPr algn="ctr"/>
            <a:r>
              <a:rPr lang="ru-RU" sz="1200" b="1" dirty="0" smtClean="0"/>
              <a:t>При необходимости паспортные данные</a:t>
            </a:r>
            <a:endParaRPr lang="ru-RU" sz="12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793794" y="4904187"/>
            <a:ext cx="1992152" cy="7337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МЕСТОНАХОЖДЕНИЕ </a:t>
            </a:r>
          </a:p>
          <a:p>
            <a:r>
              <a:rPr lang="ru-RU" sz="1200" b="1" dirty="0" smtClean="0"/>
              <a:t>КОНТАКТНЫЙ ТЕЛЕФОН</a:t>
            </a:r>
            <a:endParaRPr lang="ru-RU" sz="10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69297" y="4895713"/>
            <a:ext cx="1992152" cy="7337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ОБСТОЯТЕЛЬСТВА</a:t>
            </a:r>
            <a:r>
              <a:rPr lang="ru-RU" b="1" dirty="0" smtClean="0"/>
              <a:t> </a:t>
            </a:r>
            <a:r>
              <a:rPr lang="ru-RU" sz="1100" b="1" dirty="0" smtClean="0"/>
              <a:t>при которых наступил страховой случай</a:t>
            </a:r>
            <a:endParaRPr lang="ru-RU" sz="9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44800" y="4870614"/>
            <a:ext cx="1992152" cy="7337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ХАРАКТЕР НЕОБХОДИМОЙ ПОМОЩИ</a:t>
            </a:r>
            <a:endParaRPr lang="ru-RU" sz="105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605771" y="4869970"/>
            <a:ext cx="1992152" cy="7337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НОМЕР СТРАХОВОГО СЕРТИФИКАТА</a:t>
            </a:r>
            <a:endParaRPr lang="ru-RU" sz="1050" b="1" dirty="0"/>
          </a:p>
        </p:txBody>
      </p:sp>
      <p:cxnSp>
        <p:nvCxnSpPr>
          <p:cNvPr id="38" name="Соединительная линия уступом 37"/>
          <p:cNvCxnSpPr/>
          <p:nvPr/>
        </p:nvCxnSpPr>
        <p:spPr>
          <a:xfrm rot="5400000">
            <a:off x="5718414" y="3113160"/>
            <a:ext cx="387948" cy="4247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endCxn id="30" idx="0"/>
          </p:cNvCxnSpPr>
          <p:nvPr/>
        </p:nvCxnSpPr>
        <p:spPr>
          <a:xfrm rot="5400000">
            <a:off x="1368362" y="4295658"/>
            <a:ext cx="771321" cy="47930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 rot="16200000" flipH="1">
            <a:off x="9783475" y="4212742"/>
            <a:ext cx="701075" cy="61338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endCxn id="32" idx="0"/>
          </p:cNvCxnSpPr>
          <p:nvPr/>
        </p:nvCxnSpPr>
        <p:spPr>
          <a:xfrm rot="5400000">
            <a:off x="3425899" y="4518196"/>
            <a:ext cx="749962" cy="2202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5400000">
            <a:off x="5546783" y="4519508"/>
            <a:ext cx="746062" cy="635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34" idx="0"/>
          </p:cNvCxnSpPr>
          <p:nvPr/>
        </p:nvCxnSpPr>
        <p:spPr>
          <a:xfrm rot="5400000">
            <a:off x="7980397" y="4510133"/>
            <a:ext cx="720960" cy="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772547" y="2265737"/>
            <a:ext cx="607282" cy="587951"/>
          </a:xfrm>
          <a:prstGeom prst="ellipse">
            <a:avLst/>
          </a:prstGeom>
          <a:solidFill>
            <a:schemeClr val="bg1"/>
          </a:solidFill>
          <a:ln w="28575">
            <a:solidFill>
              <a:srgbClr val="B5270B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B5270B"/>
                </a:solidFill>
              </a:rPr>
              <a:t>1</a:t>
            </a:r>
          </a:p>
        </p:txBody>
      </p:sp>
      <p:sp>
        <p:nvSpPr>
          <p:cNvPr id="58" name="Овал 57"/>
          <p:cNvSpPr/>
          <p:nvPr/>
        </p:nvSpPr>
        <p:spPr>
          <a:xfrm>
            <a:off x="772547" y="3446367"/>
            <a:ext cx="607282" cy="587951"/>
          </a:xfrm>
          <a:prstGeom prst="ellipse">
            <a:avLst/>
          </a:prstGeom>
          <a:solidFill>
            <a:schemeClr val="bg1"/>
          </a:solidFill>
          <a:ln w="28575">
            <a:solidFill>
              <a:srgbClr val="B5270B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B5270B"/>
                </a:solidFill>
              </a:rPr>
              <a:t>2</a:t>
            </a:r>
            <a:endParaRPr lang="ru-RU" sz="2400" b="1" dirty="0" smtClean="0">
              <a:solidFill>
                <a:srgbClr val="B5270B"/>
              </a:solidFill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58" y="246387"/>
            <a:ext cx="1604690" cy="416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2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88405" y="3627153"/>
            <a:ext cx="1797307" cy="8387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-Высокая </a:t>
            </a:r>
            <a:r>
              <a:rPr lang="en-US" sz="1400" dirty="0" smtClean="0"/>
              <a:t>t</a:t>
            </a:r>
            <a:r>
              <a:rPr lang="ru-RU" sz="1400" dirty="0" smtClean="0"/>
              <a:t>°</a:t>
            </a:r>
          </a:p>
          <a:p>
            <a:pPr algn="ctr"/>
            <a:r>
              <a:rPr lang="ru-RU" sz="1400" dirty="0" smtClean="0"/>
              <a:t>-Отдышка</a:t>
            </a:r>
          </a:p>
          <a:p>
            <a:pPr algn="ctr"/>
            <a:r>
              <a:rPr lang="ru-RU" sz="1400" dirty="0" smtClean="0"/>
              <a:t>-Затрудненное</a:t>
            </a:r>
            <a:r>
              <a:rPr lang="en-US" sz="1400" dirty="0" smtClean="0"/>
              <a:t> </a:t>
            </a:r>
            <a:r>
              <a:rPr lang="kk-KZ" sz="1400" dirty="0" smtClean="0"/>
              <a:t>дыхание</a:t>
            </a:r>
            <a:r>
              <a:rPr lang="ru-RU" sz="1400" dirty="0" smtClean="0"/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21958" y="967389"/>
            <a:ext cx="2939938" cy="73374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ЗАСТРАХОВАННЫЙ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678" y="1987246"/>
            <a:ext cx="1619794" cy="8360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/>
              <a:t>Тест ПЦР на </a:t>
            </a:r>
            <a:r>
              <a:rPr lang="en-US" sz="1400" b="1" dirty="0" smtClean="0"/>
              <a:t>COVID-19</a:t>
            </a:r>
            <a:endParaRPr lang="ru-RU" sz="1400" b="1" dirty="0" smtClean="0"/>
          </a:p>
        </p:txBody>
      </p:sp>
      <p:cxnSp>
        <p:nvCxnSpPr>
          <p:cNvPr id="24" name="Соединительная линия уступом 21"/>
          <p:cNvCxnSpPr>
            <a:stCxn id="32" idx="0"/>
          </p:cNvCxnSpPr>
          <p:nvPr/>
        </p:nvCxnSpPr>
        <p:spPr>
          <a:xfrm rot="5400000" flipH="1" flipV="1">
            <a:off x="3422977" y="1986284"/>
            <a:ext cx="423844" cy="1287040"/>
          </a:xfrm>
          <a:prstGeom prst="bentConnector2">
            <a:avLst/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stealth" w="med" len="med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3" idx="3"/>
            <a:endCxn id="40" idx="0"/>
          </p:cNvCxnSpPr>
          <p:nvPr/>
        </p:nvCxnSpPr>
        <p:spPr>
          <a:xfrm>
            <a:off x="5905472" y="2405256"/>
            <a:ext cx="1325284" cy="386593"/>
          </a:xfrm>
          <a:prstGeom prst="bentConnector2">
            <a:avLst/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634" y="195943"/>
            <a:ext cx="1604690" cy="48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TextBox 100"/>
          <p:cNvSpPr txBox="1"/>
          <p:nvPr/>
        </p:nvSpPr>
        <p:spPr>
          <a:xfrm>
            <a:off x="2088405" y="305799"/>
            <a:ext cx="758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АЛГОРИТМ ПРЕДОСТАВЛЕНИЯ СТРАХОВОЙ ЗАЩИТЫ В УСЛОВИЯХ </a:t>
            </a:r>
            <a:r>
              <a:rPr lang="en-US" sz="1600" b="1" dirty="0" smtClean="0"/>
              <a:t>COVID-19</a:t>
            </a:r>
            <a:endParaRPr lang="ru-RU" sz="1600" b="1" dirty="0"/>
          </a:p>
        </p:txBody>
      </p:sp>
      <p:sp>
        <p:nvSpPr>
          <p:cNvPr id="203" name="Овал 202"/>
          <p:cNvSpPr/>
          <p:nvPr/>
        </p:nvSpPr>
        <p:spPr>
          <a:xfrm>
            <a:off x="2033860" y="2076959"/>
            <a:ext cx="1960797" cy="568625"/>
          </a:xfrm>
          <a:prstGeom prst="ellips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ПОЛОЖИТЕЛЬНЫЙ</a:t>
            </a:r>
          </a:p>
        </p:txBody>
      </p:sp>
      <p:cxnSp>
        <p:nvCxnSpPr>
          <p:cNvPr id="39" name="Соединительная линия уступом 38"/>
          <p:cNvCxnSpPr>
            <a:stCxn id="9" idx="2"/>
            <a:endCxn id="13" idx="0"/>
          </p:cNvCxnSpPr>
          <p:nvPr/>
        </p:nvCxnSpPr>
        <p:spPr>
          <a:xfrm rot="16200000" flipH="1">
            <a:off x="4950696" y="1842367"/>
            <a:ext cx="286110" cy="364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2088405" y="4729707"/>
            <a:ext cx="1797307" cy="10698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 smtClean="0"/>
              <a:t>-Прием врача</a:t>
            </a:r>
          </a:p>
          <a:p>
            <a:pPr algn="ctr"/>
            <a:r>
              <a:rPr lang="kk-KZ" sz="1400" dirty="0" smtClean="0"/>
              <a:t>-Стационарное и амбулаторное лечение</a:t>
            </a:r>
          </a:p>
          <a:p>
            <a:pPr algn="ctr"/>
            <a:r>
              <a:rPr lang="kk-KZ" sz="1400" dirty="0" smtClean="0"/>
              <a:t>-Тест на </a:t>
            </a:r>
            <a:r>
              <a:rPr lang="en-US" sz="1400" dirty="0" smtClean="0"/>
              <a:t>COVID-19</a:t>
            </a:r>
            <a:endParaRPr lang="kk-KZ" sz="1400" dirty="0" smtClean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319846" y="3782290"/>
            <a:ext cx="2560721" cy="6234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Страхованием покрывается к</a:t>
            </a:r>
            <a:r>
              <a:rPr lang="kk-KZ" sz="1200" dirty="0" smtClean="0"/>
              <a:t>омпенсация </a:t>
            </a:r>
            <a:r>
              <a:rPr lang="kk-KZ" sz="1200" dirty="0"/>
              <a:t>расходов обратного билета </a:t>
            </a:r>
            <a:r>
              <a:rPr lang="ru-RU" sz="1100" dirty="0" smtClean="0"/>
              <a:t>	</a:t>
            </a:r>
            <a:endParaRPr lang="ru-RU" sz="1000" b="1" dirty="0" smtClean="0"/>
          </a:p>
        </p:txBody>
      </p:sp>
      <p:cxnSp>
        <p:nvCxnSpPr>
          <p:cNvPr id="21" name="Соединительная линия уступом 20"/>
          <p:cNvCxnSpPr>
            <a:stCxn id="44" idx="3"/>
            <a:endCxn id="59" idx="1"/>
          </p:cNvCxnSpPr>
          <p:nvPr/>
        </p:nvCxnSpPr>
        <p:spPr>
          <a:xfrm flipV="1">
            <a:off x="8125089" y="4094018"/>
            <a:ext cx="1194757" cy="8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169641" y="2019509"/>
            <a:ext cx="1959768" cy="568625"/>
          </a:xfrm>
          <a:prstGeom prst="ellips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ПОЛОЖИТЕЛЬНЫЙ</a:t>
            </a:r>
            <a:endParaRPr lang="ru-RU" sz="11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556" y="1732131"/>
            <a:ext cx="495403" cy="48960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080" y="1645530"/>
            <a:ext cx="495403" cy="489609"/>
          </a:xfrm>
          <a:prstGeom prst="rect">
            <a:avLst/>
          </a:prstGeom>
        </p:spPr>
      </p:pic>
      <p:cxnSp>
        <p:nvCxnSpPr>
          <p:cNvPr id="26" name="Соединительная линия уступом 25"/>
          <p:cNvCxnSpPr/>
          <p:nvPr/>
        </p:nvCxnSpPr>
        <p:spPr>
          <a:xfrm rot="5400000">
            <a:off x="2855145" y="4597792"/>
            <a:ext cx="263829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5400000">
            <a:off x="7099516" y="3416996"/>
            <a:ext cx="253837" cy="1"/>
          </a:xfrm>
          <a:prstGeom prst="bentConnector3">
            <a:avLst>
              <a:gd name="adj1" fmla="val 50001"/>
            </a:avLst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528" y="811879"/>
            <a:ext cx="666145" cy="778152"/>
          </a:xfrm>
          <a:prstGeom prst="rect">
            <a:avLst/>
          </a:prstGeom>
        </p:spPr>
      </p:pic>
      <p:sp>
        <p:nvSpPr>
          <p:cNvPr id="67" name="Скругленный прямоугольник 66"/>
          <p:cNvSpPr/>
          <p:nvPr/>
        </p:nvSpPr>
        <p:spPr>
          <a:xfrm>
            <a:off x="165909" y="2269933"/>
            <a:ext cx="1469405" cy="27669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  <a:alpha val="73000"/>
              </a:schemeClr>
            </a:solidFill>
            <a:prstDash val="das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100" b="1" dirty="0"/>
              <a:t>Согласно Закона </a:t>
            </a:r>
            <a:r>
              <a:rPr lang="ru-RU" sz="1100" b="1" dirty="0"/>
              <a:t>«</a:t>
            </a:r>
            <a:r>
              <a:rPr lang="kk-KZ" sz="1100" b="1" dirty="0"/>
              <a:t>Об обязательном страховании туриста»</a:t>
            </a:r>
            <a:endParaRPr lang="ru-RU" sz="1100" b="1" dirty="0"/>
          </a:p>
          <a:p>
            <a:endParaRPr lang="ru-RU" sz="1100" dirty="0"/>
          </a:p>
          <a:p>
            <a:r>
              <a:rPr lang="ru-RU" sz="1100" dirty="0"/>
              <a:t>Страховому возмещению подлежит оказания застрахованному экстренной и неотложной медицинской помощи.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1923" y="5004116"/>
            <a:ext cx="930160" cy="593291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2092725" y="2841726"/>
            <a:ext cx="1797307" cy="5023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Симптомный</a:t>
            </a:r>
            <a:endParaRPr lang="ru-RU" sz="1400" dirty="0"/>
          </a:p>
        </p:txBody>
      </p:sp>
      <p:cxnSp>
        <p:nvCxnSpPr>
          <p:cNvPr id="34" name="Соединительная линия уступом 33"/>
          <p:cNvCxnSpPr>
            <a:stCxn id="32" idx="2"/>
            <a:endCxn id="8" idx="0"/>
          </p:cNvCxnSpPr>
          <p:nvPr/>
        </p:nvCxnSpPr>
        <p:spPr>
          <a:xfrm rot="5400000">
            <a:off x="2847656" y="3483430"/>
            <a:ext cx="283126" cy="432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6332102" y="2791849"/>
            <a:ext cx="1797307" cy="5023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dirty="0"/>
              <a:t>Бесимптомный</a:t>
            </a:r>
            <a:endParaRPr lang="ru-RU" sz="12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327782" y="3559175"/>
            <a:ext cx="1797307" cy="10698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dirty="0"/>
              <a:t>-Прием врача</a:t>
            </a:r>
          </a:p>
          <a:p>
            <a:pPr algn="ctr"/>
            <a:r>
              <a:rPr lang="kk-KZ" sz="1200" dirty="0"/>
              <a:t>-Стационарное и амбулаторное лечение</a:t>
            </a:r>
          </a:p>
          <a:p>
            <a:pPr algn="ctr"/>
            <a:r>
              <a:rPr lang="kk-KZ" sz="1200" dirty="0"/>
              <a:t>-Тест на </a:t>
            </a:r>
            <a:r>
              <a:rPr lang="en-US" sz="1200" dirty="0"/>
              <a:t>COVID-19</a:t>
            </a:r>
            <a:endParaRPr lang="kk-KZ" sz="1200" dirty="0"/>
          </a:p>
        </p:txBody>
      </p:sp>
      <p:cxnSp>
        <p:nvCxnSpPr>
          <p:cNvPr id="50" name="Соединительная линия уступом 49"/>
          <p:cNvCxnSpPr/>
          <p:nvPr/>
        </p:nvCxnSpPr>
        <p:spPr>
          <a:xfrm rot="5400000">
            <a:off x="7099515" y="4729707"/>
            <a:ext cx="253837" cy="1"/>
          </a:xfrm>
          <a:prstGeom prst="bentConnector3">
            <a:avLst>
              <a:gd name="adj1" fmla="val 50001"/>
            </a:avLst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2088405" y="6098979"/>
            <a:ext cx="1797307" cy="40066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/>
              <a:t>ОСТ</a:t>
            </a:r>
            <a:endParaRPr lang="ru-RU" sz="1400" b="1" dirty="0"/>
          </a:p>
        </p:txBody>
      </p:sp>
      <p:cxnSp>
        <p:nvCxnSpPr>
          <p:cNvPr id="60" name="Соединительная линия уступом 59"/>
          <p:cNvCxnSpPr/>
          <p:nvPr/>
        </p:nvCxnSpPr>
        <p:spPr>
          <a:xfrm rot="5400000">
            <a:off x="2855142" y="5949265"/>
            <a:ext cx="263829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prstDash val="sysDash"/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6334513" y="4877987"/>
            <a:ext cx="1797307" cy="6769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0000"/>
            </a:solidFill>
            <a:prstDash val="dashDot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/>
              <a:t>Добровольное </a:t>
            </a:r>
            <a:r>
              <a:rPr lang="kk-KZ" sz="1200" b="1" dirty="0" smtClean="0"/>
              <a:t>страхование</a:t>
            </a:r>
            <a:endParaRPr lang="en-US" sz="1200" b="1" dirty="0"/>
          </a:p>
          <a:p>
            <a:pPr algn="ctr"/>
            <a:r>
              <a:rPr lang="ru-RU" sz="1200" b="1" dirty="0" smtClean="0"/>
              <a:t>Покрытием до </a:t>
            </a:r>
            <a:r>
              <a:rPr lang="ru-RU" sz="1200" b="1" dirty="0"/>
              <a:t>3 000 </a:t>
            </a:r>
            <a:r>
              <a:rPr lang="en-US" sz="1200" b="1" dirty="0" smtClean="0"/>
              <a:t>€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5126" y="4313219"/>
            <a:ext cx="930160" cy="593291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6492588" y="5799551"/>
            <a:ext cx="554145" cy="17729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492588" y="6140814"/>
            <a:ext cx="554145" cy="1922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	</a:t>
            </a:r>
            <a:endParaRPr lang="ru-RU" sz="1000" b="1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7108781" y="5718923"/>
            <a:ext cx="3872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/>
              <a:t>- </a:t>
            </a:r>
            <a:r>
              <a:rPr lang="ru-RU" sz="1600" dirty="0"/>
              <a:t>п</a:t>
            </a:r>
            <a:r>
              <a:rPr lang="kk-KZ" sz="1600" dirty="0" smtClean="0"/>
              <a:t>окрытие в рамках ОСТ</a:t>
            </a:r>
            <a:endParaRPr lang="ru-RU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7108781" y="6042069"/>
            <a:ext cx="4771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/>
              <a:t>- покрытие в рамках добровольного страхования </a:t>
            </a:r>
            <a:endParaRPr lang="ru-RU" sz="1600" dirty="0"/>
          </a:p>
        </p:txBody>
      </p:sp>
      <p:pic>
        <p:nvPicPr>
          <p:cNvPr id="41" name="Рисунок 4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58" y="246387"/>
            <a:ext cx="1604690" cy="416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6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90207" y="784519"/>
            <a:ext cx="6921661" cy="8362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Объектом страхования являются имущественные интересы Застрахованного, связанные с его расходами по получению медицинских услуг и дополнительных расходов в рамках Программы страхования и условий Полиса</a:t>
            </a:r>
            <a:endParaRPr lang="ru-RU" sz="1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8833" y="1828411"/>
            <a:ext cx="4745132" cy="5407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300" b="1" dirty="0" smtClean="0"/>
              <a:t>Пакет ОСТ</a:t>
            </a:r>
            <a:endParaRPr lang="ru-RU" sz="13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34" y="195943"/>
            <a:ext cx="1604690" cy="48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7094795" y="1828411"/>
            <a:ext cx="4757194" cy="5407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Пакет добровольного страхования </a:t>
            </a:r>
            <a:r>
              <a:rPr lang="en-US" sz="1300" b="1" dirty="0" smtClean="0"/>
              <a:t>COVID-19</a:t>
            </a:r>
            <a:endParaRPr lang="ru-RU" sz="130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464441" y="1837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52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страхование </a:t>
            </a:r>
            <a:r>
              <a:rPr lang="en-US" sz="2400" b="1" dirty="0" smtClean="0">
                <a:solidFill>
                  <a:srgbClr val="B527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2400" b="1" dirty="0">
              <a:solidFill>
                <a:srgbClr val="B527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8833" y="2585258"/>
            <a:ext cx="4745132" cy="18675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/>
              <a:t>Покрытие</a:t>
            </a:r>
            <a:r>
              <a:rPr lang="en-US" sz="1400" b="1" dirty="0" smtClean="0"/>
              <a:t> </a:t>
            </a:r>
            <a:r>
              <a:rPr lang="kk-KZ" sz="1400" b="1" dirty="0" smtClean="0"/>
              <a:t>при наличии симптоматики у туриста</a:t>
            </a:r>
            <a:r>
              <a:rPr lang="ru-RU" sz="1400" b="1" dirty="0" smtClean="0"/>
              <a:t>:</a:t>
            </a:r>
            <a:endParaRPr lang="en-US" sz="1400" b="1" dirty="0" smtClean="0"/>
          </a:p>
          <a:p>
            <a:pPr algn="ctr"/>
            <a:r>
              <a:rPr lang="ru-RU" sz="1400" dirty="0" smtClean="0"/>
              <a:t>Предельный объем ответственности в зависимости от территории страхования: </a:t>
            </a:r>
            <a:r>
              <a:rPr lang="kk-KZ" sz="1400" dirty="0" smtClean="0"/>
              <a:t>10 000 / 30 000 / 50 000 </a:t>
            </a:r>
            <a:r>
              <a:rPr lang="en-US" sz="1400" dirty="0" smtClean="0"/>
              <a:t>USD</a:t>
            </a:r>
          </a:p>
          <a:p>
            <a:pPr marL="285750" indent="-285750" algn="ctr">
              <a:buFontTx/>
              <a:buChar char="-"/>
            </a:pPr>
            <a:r>
              <a:rPr lang="kk-KZ" sz="1400" dirty="0" smtClean="0"/>
              <a:t>Амбулаторная помощь</a:t>
            </a:r>
            <a:r>
              <a:rPr lang="ru-RU" sz="1400" dirty="0" smtClean="0"/>
              <a:t>;</a:t>
            </a:r>
            <a:endParaRPr lang="kk-KZ" sz="1400" dirty="0" smtClean="0"/>
          </a:p>
          <a:p>
            <a:pPr marL="285750" indent="-285750" algn="ctr">
              <a:buFontTx/>
              <a:buChar char="-"/>
            </a:pPr>
            <a:r>
              <a:rPr lang="kk-KZ" sz="1400" dirty="0" smtClean="0"/>
              <a:t>Стационарная помощь;</a:t>
            </a:r>
          </a:p>
          <a:p>
            <a:pPr marL="285750" indent="-285750" algn="ctr">
              <a:buFontTx/>
              <a:buChar char="-"/>
            </a:pPr>
            <a:r>
              <a:rPr lang="kk-KZ" sz="1400" dirty="0" smtClean="0"/>
              <a:t>ПЦР тест в случае положительного диагностирования;</a:t>
            </a:r>
          </a:p>
          <a:p>
            <a:pPr algn="ctr"/>
            <a:endParaRPr lang="kk-KZ" sz="1400" dirty="0" smtClean="0"/>
          </a:p>
          <a:p>
            <a:pPr algn="ctr"/>
            <a:endParaRPr lang="ru-RU" sz="1400" dirty="0" smtClean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8833" y="4663979"/>
            <a:ext cx="4745132" cy="6619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/>
              <a:t>Стоимость</a:t>
            </a:r>
            <a:r>
              <a:rPr lang="ru-RU" sz="1400" b="1" dirty="0" smtClean="0"/>
              <a:t>:</a:t>
            </a:r>
          </a:p>
          <a:p>
            <a:pPr algn="ctr"/>
            <a:r>
              <a:rPr lang="ru-RU" sz="1400" dirty="0" smtClean="0"/>
              <a:t>В зависимости от территории страхования от 2,24 </a:t>
            </a:r>
            <a:r>
              <a:rPr lang="en-US" sz="1400" dirty="0" smtClean="0"/>
              <a:t>USD </a:t>
            </a:r>
            <a:r>
              <a:rPr lang="kk-KZ" sz="1400" dirty="0" smtClean="0"/>
              <a:t>до 3,66</a:t>
            </a:r>
            <a:r>
              <a:rPr lang="en-US" sz="1400" dirty="0" smtClean="0"/>
              <a:t> USD</a:t>
            </a:r>
            <a:endParaRPr lang="kk-KZ" sz="1400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94795" y="4663979"/>
            <a:ext cx="4745132" cy="6619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/>
              <a:t>Стоимость</a:t>
            </a:r>
            <a:r>
              <a:rPr lang="ru-RU" sz="1400" b="1" dirty="0" smtClean="0"/>
              <a:t>:</a:t>
            </a:r>
          </a:p>
          <a:p>
            <a:pPr algn="ctr"/>
            <a:r>
              <a:rPr lang="ru-RU" sz="1400" smtClean="0">
                <a:solidFill>
                  <a:srgbClr val="FF0000"/>
                </a:solidFill>
              </a:rPr>
              <a:t>60</a:t>
            </a:r>
            <a:r>
              <a:rPr lang="en-US" sz="140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EUR</a:t>
            </a:r>
            <a:endParaRPr lang="kk-KZ" sz="1400" dirty="0" smtClean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82733" y="5537119"/>
            <a:ext cx="4757194" cy="10648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  <a:alpha val="73000"/>
              </a:schemeClr>
            </a:solidFill>
            <a:prstDash val="das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b="1" dirty="0"/>
              <a:t>Страхованием не покрывается и страховым случаем не является:</a:t>
            </a:r>
          </a:p>
          <a:p>
            <a:pPr lvl="0"/>
            <a:r>
              <a:rPr lang="en-US" sz="900" dirty="0" smtClean="0"/>
              <a:t>- </a:t>
            </a:r>
            <a:r>
              <a:rPr lang="ru-RU" sz="900" dirty="0" smtClean="0"/>
              <a:t>выявление </a:t>
            </a:r>
            <a:r>
              <a:rPr lang="ru-RU" sz="900" dirty="0"/>
              <a:t>любого другого заболевания Застрахованного;</a:t>
            </a:r>
          </a:p>
          <a:p>
            <a:pPr lvl="0"/>
            <a:r>
              <a:rPr lang="en-US" sz="900" dirty="0" smtClean="0"/>
              <a:t>- </a:t>
            </a:r>
            <a:r>
              <a:rPr lang="ru-RU" sz="900" dirty="0" smtClean="0"/>
              <a:t>получение </a:t>
            </a:r>
            <a:r>
              <a:rPr lang="ru-RU" sz="900" dirty="0"/>
              <a:t>травм Застрахованным;</a:t>
            </a:r>
          </a:p>
          <a:p>
            <a:r>
              <a:rPr lang="en-US" sz="900" dirty="0" smtClean="0"/>
              <a:t>- </a:t>
            </a:r>
            <a:r>
              <a:rPr lang="ru-RU" sz="900" dirty="0" smtClean="0"/>
              <a:t>наличие </a:t>
            </a:r>
            <a:r>
              <a:rPr lang="ru-RU" sz="900" dirty="0" err="1"/>
              <a:t>коронавируса</a:t>
            </a:r>
            <a:r>
              <a:rPr lang="ru-RU" sz="900" dirty="0"/>
              <a:t> COVID-2019, выявленного до заключения Полиса страхования или заражение Застрахованного </a:t>
            </a:r>
            <a:r>
              <a:rPr lang="ru-RU" sz="900" dirty="0" err="1"/>
              <a:t>коронавирусом</a:t>
            </a:r>
            <a:r>
              <a:rPr lang="ru-RU" sz="900" dirty="0"/>
              <a:t>  COVID-2019 до его заключения, включая нахождение Застрахованного в медицинском учреждении на карантине, а также имеющих положительный результат теста на наличие </a:t>
            </a:r>
            <a:r>
              <a:rPr lang="ru-RU" sz="900" dirty="0" err="1"/>
              <a:t>коронавируса</a:t>
            </a:r>
            <a:r>
              <a:rPr lang="ru-RU" sz="900" dirty="0"/>
              <a:t> COVID-2019.</a:t>
            </a:r>
            <a:endParaRPr lang="ru-RU" sz="6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079" y="3046567"/>
            <a:ext cx="1222664" cy="1138118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2"/>
            <a:endCxn id="14" idx="0"/>
          </p:cNvCxnSpPr>
          <p:nvPr/>
        </p:nvCxnSpPr>
        <p:spPr>
          <a:xfrm>
            <a:off x="2581399" y="2369145"/>
            <a:ext cx="0" cy="216113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4" idx="2"/>
            <a:endCxn id="16" idx="0"/>
          </p:cNvCxnSpPr>
          <p:nvPr/>
        </p:nvCxnSpPr>
        <p:spPr>
          <a:xfrm>
            <a:off x="2581399" y="4452807"/>
            <a:ext cx="0" cy="211172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7082733" y="2585258"/>
            <a:ext cx="4757194" cy="18675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/>
              <a:t>Покрытие в случае отсутствие симптомов заболевания</a:t>
            </a:r>
            <a:r>
              <a:rPr lang="ru-RU" sz="1400" b="1" dirty="0" smtClean="0"/>
              <a:t>:</a:t>
            </a:r>
            <a:endParaRPr lang="en-US" sz="1400" b="1" dirty="0" smtClean="0"/>
          </a:p>
          <a:p>
            <a:pPr algn="ctr"/>
            <a:r>
              <a:rPr lang="ru-RU" sz="1400" dirty="0" smtClean="0"/>
              <a:t>До 3 000 </a:t>
            </a:r>
            <a:r>
              <a:rPr lang="en-US" sz="1400" dirty="0" smtClean="0"/>
              <a:t>EUR</a:t>
            </a:r>
          </a:p>
          <a:p>
            <a:pPr marL="285750" indent="-285750" algn="ctr">
              <a:buFontTx/>
              <a:buChar char="-"/>
            </a:pPr>
            <a:r>
              <a:rPr lang="kk-KZ" sz="1400" dirty="0"/>
              <a:t>Амбулаторная помощь</a:t>
            </a:r>
            <a:r>
              <a:rPr lang="ru-RU" sz="1400" dirty="0"/>
              <a:t>;</a:t>
            </a:r>
            <a:endParaRPr lang="kk-KZ" sz="1400" dirty="0"/>
          </a:p>
          <a:p>
            <a:pPr marL="285750" indent="-285750" algn="ctr">
              <a:buFontTx/>
              <a:buChar char="-"/>
            </a:pPr>
            <a:r>
              <a:rPr lang="kk-KZ" sz="1400" dirty="0"/>
              <a:t>Стационарная помощь;</a:t>
            </a:r>
          </a:p>
          <a:p>
            <a:pPr marL="285750" indent="-285750" algn="ctr">
              <a:buFontTx/>
              <a:buChar char="-"/>
            </a:pPr>
            <a:r>
              <a:rPr lang="kk-KZ" sz="1400" dirty="0"/>
              <a:t>ПЦР тест в случае положительного диагностирования</a:t>
            </a:r>
            <a:r>
              <a:rPr lang="kk-KZ" sz="1400" dirty="0" smtClean="0"/>
              <a:t>;</a:t>
            </a:r>
          </a:p>
          <a:p>
            <a:pPr marL="285750" indent="-285750" algn="ctr">
              <a:buFontTx/>
              <a:buChar char="-"/>
            </a:pPr>
            <a:r>
              <a:rPr lang="kk-KZ" sz="1400" dirty="0"/>
              <a:t>Компенсация расходов обратного билета.</a:t>
            </a:r>
          </a:p>
          <a:p>
            <a:pPr algn="ctr"/>
            <a:endParaRPr lang="ru-RU" sz="1400" dirty="0" smtClean="0"/>
          </a:p>
        </p:txBody>
      </p:sp>
      <p:cxnSp>
        <p:nvCxnSpPr>
          <p:cNvPr id="54" name="Прямая со стрелкой 53"/>
          <p:cNvCxnSpPr>
            <a:stCxn id="12" idx="2"/>
            <a:endCxn id="53" idx="0"/>
          </p:cNvCxnSpPr>
          <p:nvPr/>
        </p:nvCxnSpPr>
        <p:spPr>
          <a:xfrm flipH="1">
            <a:off x="9461330" y="2369145"/>
            <a:ext cx="12062" cy="216113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3" idx="2"/>
            <a:endCxn id="17" idx="0"/>
          </p:cNvCxnSpPr>
          <p:nvPr/>
        </p:nvCxnSpPr>
        <p:spPr>
          <a:xfrm>
            <a:off x="9461330" y="4452807"/>
            <a:ext cx="6031" cy="211172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17" idx="2"/>
            <a:endCxn id="19" idx="0"/>
          </p:cNvCxnSpPr>
          <p:nvPr/>
        </p:nvCxnSpPr>
        <p:spPr>
          <a:xfrm flipH="1">
            <a:off x="9461330" y="5325947"/>
            <a:ext cx="6031" cy="211172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Скругленный прямоугольник 91"/>
          <p:cNvSpPr/>
          <p:nvPr/>
        </p:nvSpPr>
        <p:spPr>
          <a:xfrm>
            <a:off x="339634" y="5695283"/>
            <a:ext cx="4614331" cy="8362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ВАЖНО!</a:t>
            </a:r>
          </a:p>
          <a:p>
            <a:pPr algn="just"/>
            <a:r>
              <a:rPr lang="kk-KZ" sz="1100" dirty="0" smtClean="0"/>
              <a:t>Отрицательный результат ПЦР теста на </a:t>
            </a:r>
            <a:r>
              <a:rPr lang="en-US" sz="1100" dirty="0" smtClean="0"/>
              <a:t>COVID-19</a:t>
            </a:r>
            <a:r>
              <a:rPr lang="kk-KZ" sz="1100" dirty="0" smtClean="0"/>
              <a:t> в покрытие по ОСТ и по добровольному виду страхования не предусматриваются</a:t>
            </a:r>
            <a:r>
              <a:rPr lang="ru-RU" sz="1100" dirty="0" smtClean="0"/>
              <a:t>.</a:t>
            </a:r>
            <a:r>
              <a:rPr lang="en-US" sz="1100" dirty="0" smtClean="0"/>
              <a:t> </a:t>
            </a:r>
            <a:endParaRPr lang="ru-RU" sz="1100" dirty="0"/>
          </a:p>
        </p:txBody>
      </p:sp>
      <p:pic>
        <p:nvPicPr>
          <p:cNvPr id="93" name="Рисунок 9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58" y="246387"/>
            <a:ext cx="1604690" cy="416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7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rustem.alamanov\Desktop\00010.png"/>
          <p:cNvPicPr>
            <a:picLocks noChangeAspect="1" noChangeArrowheads="1"/>
          </p:cNvPicPr>
          <p:nvPr/>
        </p:nvPicPr>
        <p:blipFill>
          <a:blip r:embed="rId2" cstate="print"/>
          <a:srcRect t="5209"/>
          <a:stretch>
            <a:fillRect/>
          </a:stretch>
        </p:blipFill>
        <p:spPr bwMode="auto">
          <a:xfrm>
            <a:off x="2001216" y="856211"/>
            <a:ext cx="8833038" cy="56942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10314" y="2044094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entury Gothic" pitchFamily="34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3600" dirty="0">
                <a:latin typeface="Century Gothic" pitchFamily="34" charset="0"/>
                <a:cs typeface="Times New Roman" pitchFamily="18" charset="0"/>
              </a:rPr>
              <a:t>ЗА ВНИМАНИЕ!</a:t>
            </a:r>
            <a:endParaRPr lang="ru-RU" sz="20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8974" y="3244423"/>
            <a:ext cx="3428992" cy="714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:\Users\rustem.alamanov\Desktop\al.png">
            <a:extLst>
              <a:ext uri="{FF2B5EF4-FFF2-40B4-BE49-F238E27FC236}">
                <a16:creationId xmlns:a16="http://schemas.microsoft.com/office/drawing/2014/main" xmlns="" id="{6DAC4B61-CC3F-4C8F-AF3B-56BA7675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0252" y="56458"/>
            <a:ext cx="1928826" cy="540611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79" y="139906"/>
            <a:ext cx="1604690" cy="48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58" y="246387"/>
            <a:ext cx="1604690" cy="416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1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11088</TotalTime>
  <Words>622</Words>
  <Application>Microsoft Office PowerPoint</Application>
  <PresentationFormat>Произвольный</PresentationFormat>
  <Paragraphs>97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розничных продаж в регионах</dc:title>
  <dc:creator>Admin</dc:creator>
  <cp:lastModifiedBy>HP</cp:lastModifiedBy>
  <cp:revision>443</cp:revision>
  <cp:lastPrinted>2018-06-11T05:06:57Z</cp:lastPrinted>
  <dcterms:created xsi:type="dcterms:W3CDTF">2014-04-04T04:38:27Z</dcterms:created>
  <dcterms:modified xsi:type="dcterms:W3CDTF">2021-04-01T06:56:04Z</dcterms:modified>
</cp:coreProperties>
</file>