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940" r:id="rId2"/>
    <p:sldId id="567" r:id="rId3"/>
    <p:sldId id="953" r:id="rId4"/>
    <p:sldId id="568" r:id="rId5"/>
    <p:sldId id="942" r:id="rId6"/>
    <p:sldId id="943" r:id="rId7"/>
    <p:sldId id="944" r:id="rId8"/>
    <p:sldId id="945" r:id="rId9"/>
    <p:sldId id="946" r:id="rId10"/>
    <p:sldId id="947" r:id="rId11"/>
    <p:sldId id="985" r:id="rId12"/>
    <p:sldId id="986" r:id="rId13"/>
    <p:sldId id="948" r:id="rId14"/>
    <p:sldId id="949" r:id="rId15"/>
    <p:sldId id="951" r:id="rId16"/>
    <p:sldId id="950" r:id="rId17"/>
    <p:sldId id="952" r:id="rId18"/>
    <p:sldId id="960" r:id="rId19"/>
    <p:sldId id="961" r:id="rId20"/>
    <p:sldId id="956" r:id="rId21"/>
    <p:sldId id="968" r:id="rId22"/>
    <p:sldId id="957" r:id="rId23"/>
    <p:sldId id="963" r:id="rId24"/>
    <p:sldId id="964" r:id="rId25"/>
    <p:sldId id="958" r:id="rId26"/>
    <p:sldId id="965" r:id="rId27"/>
    <p:sldId id="959" r:id="rId28"/>
    <p:sldId id="966" r:id="rId29"/>
    <p:sldId id="967" r:id="rId30"/>
    <p:sldId id="969" r:id="rId31"/>
    <p:sldId id="970" r:id="rId32"/>
    <p:sldId id="982" r:id="rId33"/>
    <p:sldId id="976" r:id="rId34"/>
    <p:sldId id="972" r:id="rId35"/>
    <p:sldId id="983" r:id="rId36"/>
    <p:sldId id="978" r:id="rId37"/>
    <p:sldId id="979" r:id="rId38"/>
    <p:sldId id="981" r:id="rId39"/>
    <p:sldId id="980" r:id="rId40"/>
    <p:sldId id="987" r:id="rId41"/>
    <p:sldId id="988" r:id="rId42"/>
    <p:sldId id="974" r:id="rId43"/>
    <p:sldId id="973" r:id="rId44"/>
    <p:sldId id="98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E9A95"/>
    <a:srgbClr val="6A9A95"/>
    <a:srgbClr val="FFF5E9"/>
    <a:srgbClr val="FCF8F4"/>
    <a:srgbClr val="01ACCA"/>
    <a:srgbClr val="48B6CC"/>
    <a:srgbClr val="A9D1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24" autoAdjust="0"/>
    <p:restoredTop sz="96739"/>
  </p:normalViewPr>
  <p:slideViewPr>
    <p:cSldViewPr snapToGrid="0">
      <p:cViewPr varScale="1">
        <p:scale>
          <a:sx n="127" d="100"/>
          <a:sy n="127" d="100"/>
        </p:scale>
        <p:origin x="648"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1502BE-EE31-4A66-B380-211353039272}" type="datetimeFigureOut">
              <a:rPr lang="en-US" smtClean="0"/>
              <a:t>3/2/26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4D4B50-6053-49DE-B9D5-3E0DD6C404B0}" type="slidenum">
              <a:rPr lang="en-US" smtClean="0"/>
              <a:t>‹#›</a:t>
            </a:fld>
            <a:endParaRPr lang="en-US"/>
          </a:p>
        </p:txBody>
      </p:sp>
    </p:spTree>
    <p:extLst>
      <p:ext uri="{BB962C8B-B14F-4D97-AF65-F5344CB8AC3E}">
        <p14:creationId xmlns:p14="http://schemas.microsoft.com/office/powerpoint/2010/main" val="177556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11475-C7DA-B060-325D-BFA60CC6614D}"/>
            </a:ext>
          </a:extLst>
        </p:cNvPr>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2AB78D3-C23F-0AC2-115C-FC80DE675A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8F7A529A-F994-B3C1-05A8-1139CFD073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65A13DEA-C120-E6AA-FFC9-9D8CFC5680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12</a:t>
            </a:fld>
            <a:endParaRPr lang="en-US" altLang="en-US"/>
          </a:p>
        </p:txBody>
      </p:sp>
    </p:spTree>
    <p:extLst>
      <p:ext uri="{BB962C8B-B14F-4D97-AF65-F5344CB8AC3E}">
        <p14:creationId xmlns:p14="http://schemas.microsoft.com/office/powerpoint/2010/main" val="40293026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13</a:t>
            </a:fld>
            <a:endParaRPr lang="en-US" altLang="en-US"/>
          </a:p>
        </p:txBody>
      </p:sp>
    </p:spTree>
    <p:extLst>
      <p:ext uri="{BB962C8B-B14F-4D97-AF65-F5344CB8AC3E}">
        <p14:creationId xmlns:p14="http://schemas.microsoft.com/office/powerpoint/2010/main" val="1228926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14</a:t>
            </a:fld>
            <a:endParaRPr lang="en-US" altLang="en-US"/>
          </a:p>
        </p:txBody>
      </p:sp>
    </p:spTree>
    <p:extLst>
      <p:ext uri="{BB962C8B-B14F-4D97-AF65-F5344CB8AC3E}">
        <p14:creationId xmlns:p14="http://schemas.microsoft.com/office/powerpoint/2010/main" val="901394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15</a:t>
            </a:fld>
            <a:endParaRPr lang="en-US" altLang="en-US"/>
          </a:p>
        </p:txBody>
      </p:sp>
    </p:spTree>
    <p:extLst>
      <p:ext uri="{BB962C8B-B14F-4D97-AF65-F5344CB8AC3E}">
        <p14:creationId xmlns:p14="http://schemas.microsoft.com/office/powerpoint/2010/main" val="1999496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16</a:t>
            </a:fld>
            <a:endParaRPr lang="en-US" altLang="en-US"/>
          </a:p>
        </p:txBody>
      </p:sp>
    </p:spTree>
    <p:extLst>
      <p:ext uri="{BB962C8B-B14F-4D97-AF65-F5344CB8AC3E}">
        <p14:creationId xmlns:p14="http://schemas.microsoft.com/office/powerpoint/2010/main" val="37090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17</a:t>
            </a:fld>
            <a:endParaRPr lang="en-US" altLang="en-US"/>
          </a:p>
        </p:txBody>
      </p:sp>
    </p:spTree>
    <p:extLst>
      <p:ext uri="{BB962C8B-B14F-4D97-AF65-F5344CB8AC3E}">
        <p14:creationId xmlns:p14="http://schemas.microsoft.com/office/powerpoint/2010/main" val="40485770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18</a:t>
            </a:fld>
            <a:endParaRPr lang="en-US" altLang="en-US"/>
          </a:p>
        </p:txBody>
      </p:sp>
    </p:spTree>
    <p:extLst>
      <p:ext uri="{BB962C8B-B14F-4D97-AF65-F5344CB8AC3E}">
        <p14:creationId xmlns:p14="http://schemas.microsoft.com/office/powerpoint/2010/main" val="23022016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19</a:t>
            </a:fld>
            <a:endParaRPr lang="en-US" altLang="en-US"/>
          </a:p>
        </p:txBody>
      </p:sp>
    </p:spTree>
    <p:extLst>
      <p:ext uri="{BB962C8B-B14F-4D97-AF65-F5344CB8AC3E}">
        <p14:creationId xmlns:p14="http://schemas.microsoft.com/office/powerpoint/2010/main" val="1545328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20</a:t>
            </a:fld>
            <a:endParaRPr lang="en-US" altLang="en-US"/>
          </a:p>
        </p:txBody>
      </p:sp>
    </p:spTree>
    <p:extLst>
      <p:ext uri="{BB962C8B-B14F-4D97-AF65-F5344CB8AC3E}">
        <p14:creationId xmlns:p14="http://schemas.microsoft.com/office/powerpoint/2010/main" val="2470126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21</a:t>
            </a:fld>
            <a:endParaRPr lang="en-US" altLang="en-US"/>
          </a:p>
        </p:txBody>
      </p:sp>
    </p:spTree>
    <p:extLst>
      <p:ext uri="{BB962C8B-B14F-4D97-AF65-F5344CB8AC3E}">
        <p14:creationId xmlns:p14="http://schemas.microsoft.com/office/powerpoint/2010/main" val="4294023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a:t>
            </a:fld>
            <a:endParaRPr lang="en-US" altLang="en-US"/>
          </a:p>
        </p:txBody>
      </p:sp>
    </p:spTree>
    <p:extLst>
      <p:ext uri="{BB962C8B-B14F-4D97-AF65-F5344CB8AC3E}">
        <p14:creationId xmlns:p14="http://schemas.microsoft.com/office/powerpoint/2010/main" val="25980993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22</a:t>
            </a:fld>
            <a:endParaRPr lang="en-US" altLang="en-US"/>
          </a:p>
        </p:txBody>
      </p:sp>
    </p:spTree>
    <p:extLst>
      <p:ext uri="{BB962C8B-B14F-4D97-AF65-F5344CB8AC3E}">
        <p14:creationId xmlns:p14="http://schemas.microsoft.com/office/powerpoint/2010/main" val="1702731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23</a:t>
            </a:fld>
            <a:endParaRPr lang="en-US" altLang="en-US"/>
          </a:p>
        </p:txBody>
      </p:sp>
    </p:spTree>
    <p:extLst>
      <p:ext uri="{BB962C8B-B14F-4D97-AF65-F5344CB8AC3E}">
        <p14:creationId xmlns:p14="http://schemas.microsoft.com/office/powerpoint/2010/main" val="38357764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24</a:t>
            </a:fld>
            <a:endParaRPr lang="en-US" altLang="en-US"/>
          </a:p>
        </p:txBody>
      </p:sp>
    </p:spTree>
    <p:extLst>
      <p:ext uri="{BB962C8B-B14F-4D97-AF65-F5344CB8AC3E}">
        <p14:creationId xmlns:p14="http://schemas.microsoft.com/office/powerpoint/2010/main" val="9024272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25</a:t>
            </a:fld>
            <a:endParaRPr lang="en-US" altLang="en-US"/>
          </a:p>
        </p:txBody>
      </p:sp>
    </p:spTree>
    <p:extLst>
      <p:ext uri="{BB962C8B-B14F-4D97-AF65-F5344CB8AC3E}">
        <p14:creationId xmlns:p14="http://schemas.microsoft.com/office/powerpoint/2010/main" val="1054480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26</a:t>
            </a:fld>
            <a:endParaRPr lang="en-US" altLang="en-US"/>
          </a:p>
        </p:txBody>
      </p:sp>
    </p:spTree>
    <p:extLst>
      <p:ext uri="{BB962C8B-B14F-4D97-AF65-F5344CB8AC3E}">
        <p14:creationId xmlns:p14="http://schemas.microsoft.com/office/powerpoint/2010/main" val="2473796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27</a:t>
            </a:fld>
            <a:endParaRPr lang="en-US" altLang="en-US"/>
          </a:p>
        </p:txBody>
      </p:sp>
    </p:spTree>
    <p:extLst>
      <p:ext uri="{BB962C8B-B14F-4D97-AF65-F5344CB8AC3E}">
        <p14:creationId xmlns:p14="http://schemas.microsoft.com/office/powerpoint/2010/main" val="3104707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28</a:t>
            </a:fld>
            <a:endParaRPr lang="en-US" altLang="en-US"/>
          </a:p>
        </p:txBody>
      </p:sp>
    </p:spTree>
    <p:extLst>
      <p:ext uri="{BB962C8B-B14F-4D97-AF65-F5344CB8AC3E}">
        <p14:creationId xmlns:p14="http://schemas.microsoft.com/office/powerpoint/2010/main" val="3473472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29</a:t>
            </a:fld>
            <a:endParaRPr lang="en-US" altLang="en-US"/>
          </a:p>
        </p:txBody>
      </p:sp>
    </p:spTree>
    <p:extLst>
      <p:ext uri="{BB962C8B-B14F-4D97-AF65-F5344CB8AC3E}">
        <p14:creationId xmlns:p14="http://schemas.microsoft.com/office/powerpoint/2010/main" val="1860198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30</a:t>
            </a:fld>
            <a:endParaRPr lang="en-US" altLang="en-US"/>
          </a:p>
        </p:txBody>
      </p:sp>
    </p:spTree>
    <p:extLst>
      <p:ext uri="{BB962C8B-B14F-4D97-AF65-F5344CB8AC3E}">
        <p14:creationId xmlns:p14="http://schemas.microsoft.com/office/powerpoint/2010/main" val="944099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31</a:t>
            </a:fld>
            <a:endParaRPr lang="en-US" altLang="en-US"/>
          </a:p>
        </p:txBody>
      </p:sp>
    </p:spTree>
    <p:extLst>
      <p:ext uri="{BB962C8B-B14F-4D97-AF65-F5344CB8AC3E}">
        <p14:creationId xmlns:p14="http://schemas.microsoft.com/office/powerpoint/2010/main" val="392557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5</a:t>
            </a:fld>
            <a:endParaRPr lang="en-US" altLang="en-US"/>
          </a:p>
        </p:txBody>
      </p:sp>
    </p:spTree>
    <p:extLst>
      <p:ext uri="{BB962C8B-B14F-4D97-AF65-F5344CB8AC3E}">
        <p14:creationId xmlns:p14="http://schemas.microsoft.com/office/powerpoint/2010/main" val="23715370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32</a:t>
            </a:fld>
            <a:endParaRPr lang="en-US" altLang="en-US"/>
          </a:p>
        </p:txBody>
      </p:sp>
    </p:spTree>
    <p:extLst>
      <p:ext uri="{BB962C8B-B14F-4D97-AF65-F5344CB8AC3E}">
        <p14:creationId xmlns:p14="http://schemas.microsoft.com/office/powerpoint/2010/main" val="35554769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33</a:t>
            </a:fld>
            <a:endParaRPr lang="en-US" altLang="en-US"/>
          </a:p>
        </p:txBody>
      </p:sp>
    </p:spTree>
    <p:extLst>
      <p:ext uri="{BB962C8B-B14F-4D97-AF65-F5344CB8AC3E}">
        <p14:creationId xmlns:p14="http://schemas.microsoft.com/office/powerpoint/2010/main" val="1376340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34</a:t>
            </a:fld>
            <a:endParaRPr lang="en-US" altLang="en-US"/>
          </a:p>
        </p:txBody>
      </p:sp>
    </p:spTree>
    <p:extLst>
      <p:ext uri="{BB962C8B-B14F-4D97-AF65-F5344CB8AC3E}">
        <p14:creationId xmlns:p14="http://schemas.microsoft.com/office/powerpoint/2010/main" val="10078790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35</a:t>
            </a:fld>
            <a:endParaRPr lang="en-US" altLang="en-US"/>
          </a:p>
        </p:txBody>
      </p:sp>
    </p:spTree>
    <p:extLst>
      <p:ext uri="{BB962C8B-B14F-4D97-AF65-F5344CB8AC3E}">
        <p14:creationId xmlns:p14="http://schemas.microsoft.com/office/powerpoint/2010/main" val="1229197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36</a:t>
            </a:fld>
            <a:endParaRPr lang="en-US" altLang="en-US"/>
          </a:p>
        </p:txBody>
      </p:sp>
    </p:spTree>
    <p:extLst>
      <p:ext uri="{BB962C8B-B14F-4D97-AF65-F5344CB8AC3E}">
        <p14:creationId xmlns:p14="http://schemas.microsoft.com/office/powerpoint/2010/main" val="29600986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37</a:t>
            </a:fld>
            <a:endParaRPr lang="en-US" altLang="en-US"/>
          </a:p>
        </p:txBody>
      </p:sp>
    </p:spTree>
    <p:extLst>
      <p:ext uri="{BB962C8B-B14F-4D97-AF65-F5344CB8AC3E}">
        <p14:creationId xmlns:p14="http://schemas.microsoft.com/office/powerpoint/2010/main" val="2209256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38</a:t>
            </a:fld>
            <a:endParaRPr lang="en-US" altLang="en-US"/>
          </a:p>
        </p:txBody>
      </p:sp>
    </p:spTree>
    <p:extLst>
      <p:ext uri="{BB962C8B-B14F-4D97-AF65-F5344CB8AC3E}">
        <p14:creationId xmlns:p14="http://schemas.microsoft.com/office/powerpoint/2010/main" val="11208296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39</a:t>
            </a:fld>
            <a:endParaRPr lang="en-US" altLang="en-US"/>
          </a:p>
        </p:txBody>
      </p:sp>
    </p:spTree>
    <p:extLst>
      <p:ext uri="{BB962C8B-B14F-4D97-AF65-F5344CB8AC3E}">
        <p14:creationId xmlns:p14="http://schemas.microsoft.com/office/powerpoint/2010/main" val="12531611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42955-BF1F-DBA1-3C9B-7CFE9695DF9F}"/>
            </a:ext>
          </a:extLst>
        </p:cNvPr>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362CE2C3-FCA2-646E-38D4-684406BFB7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B7FDEF1B-1987-5E0E-BD8B-EE69F23C35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79B7AAAB-8100-6482-D3C2-1481C9F747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40</a:t>
            </a:fld>
            <a:endParaRPr lang="en-US" altLang="en-US"/>
          </a:p>
        </p:txBody>
      </p:sp>
    </p:spTree>
    <p:extLst>
      <p:ext uri="{BB962C8B-B14F-4D97-AF65-F5344CB8AC3E}">
        <p14:creationId xmlns:p14="http://schemas.microsoft.com/office/powerpoint/2010/main" val="14077470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4E233-A299-1D50-55D1-A480558B524E}"/>
            </a:ext>
          </a:extLst>
        </p:cNvPr>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53493AEA-F364-9D79-81CD-B0BABED4EB7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9D7F2B16-2DBD-B666-F497-E006F5D5DA6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BE5EDD48-6A5B-B27C-5016-11B9845FD73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41</a:t>
            </a:fld>
            <a:endParaRPr lang="en-US" altLang="en-US"/>
          </a:p>
        </p:txBody>
      </p:sp>
    </p:spTree>
    <p:extLst>
      <p:ext uri="{BB962C8B-B14F-4D97-AF65-F5344CB8AC3E}">
        <p14:creationId xmlns:p14="http://schemas.microsoft.com/office/powerpoint/2010/main" val="1385494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6</a:t>
            </a:fld>
            <a:endParaRPr lang="en-US" altLang="en-US"/>
          </a:p>
        </p:txBody>
      </p:sp>
    </p:spTree>
    <p:extLst>
      <p:ext uri="{BB962C8B-B14F-4D97-AF65-F5344CB8AC3E}">
        <p14:creationId xmlns:p14="http://schemas.microsoft.com/office/powerpoint/2010/main" val="3089828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42</a:t>
            </a:fld>
            <a:endParaRPr lang="en-US" altLang="en-US"/>
          </a:p>
        </p:txBody>
      </p:sp>
    </p:spTree>
    <p:extLst>
      <p:ext uri="{BB962C8B-B14F-4D97-AF65-F5344CB8AC3E}">
        <p14:creationId xmlns:p14="http://schemas.microsoft.com/office/powerpoint/2010/main" val="3989399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43</a:t>
            </a:fld>
            <a:endParaRPr lang="en-US" altLang="en-US"/>
          </a:p>
        </p:txBody>
      </p:sp>
    </p:spTree>
    <p:extLst>
      <p:ext uri="{BB962C8B-B14F-4D97-AF65-F5344CB8AC3E}">
        <p14:creationId xmlns:p14="http://schemas.microsoft.com/office/powerpoint/2010/main" val="3030595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44</a:t>
            </a:fld>
            <a:endParaRPr lang="en-US" altLang="en-US"/>
          </a:p>
        </p:txBody>
      </p:sp>
    </p:spTree>
    <p:extLst>
      <p:ext uri="{BB962C8B-B14F-4D97-AF65-F5344CB8AC3E}">
        <p14:creationId xmlns:p14="http://schemas.microsoft.com/office/powerpoint/2010/main" val="2723207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7</a:t>
            </a:fld>
            <a:endParaRPr lang="en-US" altLang="en-US"/>
          </a:p>
        </p:txBody>
      </p:sp>
    </p:spTree>
    <p:extLst>
      <p:ext uri="{BB962C8B-B14F-4D97-AF65-F5344CB8AC3E}">
        <p14:creationId xmlns:p14="http://schemas.microsoft.com/office/powerpoint/2010/main" val="311004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8</a:t>
            </a:fld>
            <a:endParaRPr lang="en-US" altLang="en-US"/>
          </a:p>
        </p:txBody>
      </p:sp>
    </p:spTree>
    <p:extLst>
      <p:ext uri="{BB962C8B-B14F-4D97-AF65-F5344CB8AC3E}">
        <p14:creationId xmlns:p14="http://schemas.microsoft.com/office/powerpoint/2010/main" val="39013413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9</a:t>
            </a:fld>
            <a:endParaRPr lang="en-US" altLang="en-US"/>
          </a:p>
        </p:txBody>
      </p:sp>
    </p:spTree>
    <p:extLst>
      <p:ext uri="{BB962C8B-B14F-4D97-AF65-F5344CB8AC3E}">
        <p14:creationId xmlns:p14="http://schemas.microsoft.com/office/powerpoint/2010/main" val="41851226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48A28B60-ABD1-4783-B340-2D8877556E9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A270C26A-DBE5-4FF7-915A-40FE0CDEAF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5663064F-1E3B-4AC5-A0F1-ECA130F6A24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10</a:t>
            </a:fld>
            <a:endParaRPr lang="en-US" altLang="en-US"/>
          </a:p>
        </p:txBody>
      </p:sp>
    </p:spTree>
    <p:extLst>
      <p:ext uri="{BB962C8B-B14F-4D97-AF65-F5344CB8AC3E}">
        <p14:creationId xmlns:p14="http://schemas.microsoft.com/office/powerpoint/2010/main" val="3376488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FCE0B-589E-B1C1-E246-E29E6008FC0F}"/>
            </a:ext>
          </a:extLst>
        </p:cNvPr>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1B3C3E49-71CE-E943-2964-FAB4289CDD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6357580F-6177-CB8D-CF52-8D105881B8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9812" name="Slide Number Placeholder 3">
            <a:extLst>
              <a:ext uri="{FF2B5EF4-FFF2-40B4-BE49-F238E27FC236}">
                <a16:creationId xmlns:a16="http://schemas.microsoft.com/office/drawing/2014/main" id="{68300503-C3D1-DA7E-50EB-3E18AAF836B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88A8251-F639-4507-BC67-EFDDEFC05238}" type="slidenum">
              <a:rPr lang="en-US" altLang="en-US" smtClean="0"/>
              <a:pPr/>
              <a:t>11</a:t>
            </a:fld>
            <a:endParaRPr lang="en-US" altLang="en-US"/>
          </a:p>
        </p:txBody>
      </p:sp>
    </p:spTree>
    <p:extLst>
      <p:ext uri="{BB962C8B-B14F-4D97-AF65-F5344CB8AC3E}">
        <p14:creationId xmlns:p14="http://schemas.microsoft.com/office/powerpoint/2010/main" val="328309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4B45C-8203-4A04-8F61-171C0B1E83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0E3925-7F1A-484C-ADBA-97F20FF0F8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399B398-7A08-4E8E-8E23-2BBB1CFB22D8}"/>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3921E88A-0386-4FFB-AF76-2855BDEFD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18F821-AD51-44E2-80E0-42D414BA9E01}"/>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4223153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4848-B5B1-416D-A4BE-818EFB5C831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5BC83-0C1E-4904-A02E-09282641A9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671574-89D9-4A05-AEA2-A2065417AE54}"/>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1C636CC6-A210-4994-B2D8-8653DF06D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C1686C-4CF0-4DE5-91AA-0406F080FC43}"/>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23815891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45236-4E9B-4946-B05A-FE3CF6DD5A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DE8E16-A8E8-4B26-9A6F-4A3F7B20A9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EB821B-440A-4C99-A26F-9C58731B9A8E}"/>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D942CA92-C987-4AE1-B781-D2DFDF0C3B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931F1-F705-4D8D-9C28-C09D385B2FB5}"/>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830964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F66C9-9650-4F49-837C-685946D134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292B1-AE78-4778-95F1-CBC20AA71A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6EFCBE-DA1B-4B65-9820-6F1C5C778266}"/>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C2538871-C059-457C-A3E1-01B57E820C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A9E55-23B8-49E5-83B4-4497D82250D2}"/>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2641162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D045B-5504-4C1B-B91E-F572CFADF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D8C3E7-CC2E-4407-81A0-03D9083328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EF707-BD1C-48C7-BBE5-317CE7FA29AF}"/>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12EEC384-5D28-4EF9-820D-F91D61A85D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42B5DC-4C9B-4575-89E5-BDAA78DEED7C}"/>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1657333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655C0-56FC-4070-9C20-EBE5F0157F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651B60-D820-4746-B117-F9FECC502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8EE0029-25A9-4FEB-B31E-A47883A7D63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D4D3CB-04F8-4E32-93E2-140112515A7A}"/>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6" name="Footer Placeholder 5">
            <a:extLst>
              <a:ext uri="{FF2B5EF4-FFF2-40B4-BE49-F238E27FC236}">
                <a16:creationId xmlns:a16="http://schemas.microsoft.com/office/drawing/2014/main" id="{C30A052B-8128-4FC9-BF3E-3F3ED07486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8B4F29-75EA-4DBB-8F6C-638F769E4803}"/>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1830836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2DAD-127F-4EBF-AB07-86FF5B1262C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4D3D1A-5A17-4F7F-9A67-5D334311B98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9907F6-A55C-4D02-929F-92A7CD95A0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4CB3D1-992F-488D-90FD-4EF85168CB0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DF2C0-C243-46C7-A9F0-7865FAA9AD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7932BA-6C98-4653-B228-C0755F13A59B}"/>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8" name="Footer Placeholder 7">
            <a:extLst>
              <a:ext uri="{FF2B5EF4-FFF2-40B4-BE49-F238E27FC236}">
                <a16:creationId xmlns:a16="http://schemas.microsoft.com/office/drawing/2014/main" id="{A08ADA7A-576B-4F87-BC68-9B98D454CA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2B8C8C-E271-401F-946D-A9BC3B765249}"/>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3599327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0AA8C-F33D-446B-8D54-D0D15A56F8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4E5440-6AEC-463B-ADEF-94F3DC96FACF}"/>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4" name="Footer Placeholder 3">
            <a:extLst>
              <a:ext uri="{FF2B5EF4-FFF2-40B4-BE49-F238E27FC236}">
                <a16:creationId xmlns:a16="http://schemas.microsoft.com/office/drawing/2014/main" id="{F3A329FC-8C4C-45DA-A81E-5859875FE9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8D8B82-E4FA-4472-B128-FF6B49F74BA3}"/>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2869438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02B780-F1BA-4ABC-874D-DE6D2B35BA32}"/>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3" name="Footer Placeholder 2">
            <a:extLst>
              <a:ext uri="{FF2B5EF4-FFF2-40B4-BE49-F238E27FC236}">
                <a16:creationId xmlns:a16="http://schemas.microsoft.com/office/drawing/2014/main" id="{64248DBB-F0A8-4EE9-8F2E-629974E039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7D5B2E-0FA6-43FE-894A-C8C4EDC27100}"/>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3605391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1B418-3097-4563-9641-146B457497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14B50D-3524-4C23-9A42-122BD6CDA7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FCF7E6-85E7-4CC8-A310-7C7B23076C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FF9C8-5AE3-4EAF-8203-A4AFC9B6C309}"/>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6" name="Footer Placeholder 5">
            <a:extLst>
              <a:ext uri="{FF2B5EF4-FFF2-40B4-BE49-F238E27FC236}">
                <a16:creationId xmlns:a16="http://schemas.microsoft.com/office/drawing/2014/main" id="{9A5556A3-C189-4B37-9B3C-26842DEF54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650930-719B-46CA-AC43-7D60BFA6342B}"/>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4133192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22780-CAB9-4143-B54B-140007F5A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455191-EB00-4E9C-B4EE-BEBF5AC655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86ABF-9AEE-4483-A9A7-D9F2E2E877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8140C7-931C-4C55-800E-BA8A22958B25}"/>
              </a:ext>
            </a:extLst>
          </p:cNvPr>
          <p:cNvSpPr>
            <a:spLocks noGrp="1"/>
          </p:cNvSpPr>
          <p:nvPr>
            <p:ph type="dt" sz="half" idx="10"/>
          </p:nvPr>
        </p:nvSpPr>
        <p:spPr/>
        <p:txBody>
          <a:bodyPr/>
          <a:lstStyle/>
          <a:p>
            <a:fld id="{94152DFD-F7B3-4EE8-94C0-3B9C664DABF0}" type="datetimeFigureOut">
              <a:rPr lang="en-US" smtClean="0"/>
              <a:t>3/2/26</a:t>
            </a:fld>
            <a:endParaRPr lang="en-US"/>
          </a:p>
        </p:txBody>
      </p:sp>
      <p:sp>
        <p:nvSpPr>
          <p:cNvPr id="6" name="Footer Placeholder 5">
            <a:extLst>
              <a:ext uri="{FF2B5EF4-FFF2-40B4-BE49-F238E27FC236}">
                <a16:creationId xmlns:a16="http://schemas.microsoft.com/office/drawing/2014/main" id="{8DB06B13-665A-4D7F-BABB-3DE28D23293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0D2572-29F5-463C-BFE6-1518DAAFC6BA}"/>
              </a:ext>
            </a:extLst>
          </p:cNvPr>
          <p:cNvSpPr>
            <a:spLocks noGrp="1"/>
          </p:cNvSpPr>
          <p:nvPr>
            <p:ph type="sldNum" sz="quarter" idx="12"/>
          </p:nvPr>
        </p:nvSpPr>
        <p:spPr/>
        <p:txBody>
          <a:bodyPr/>
          <a:lstStyle/>
          <a:p>
            <a:fld id="{CD2F01EE-B67F-41DD-B2F7-B18CAFA6EA61}" type="slidenum">
              <a:rPr lang="en-US" smtClean="0"/>
              <a:t>‹#›</a:t>
            </a:fld>
            <a:endParaRPr lang="en-US"/>
          </a:p>
        </p:txBody>
      </p:sp>
    </p:spTree>
    <p:extLst>
      <p:ext uri="{BB962C8B-B14F-4D97-AF65-F5344CB8AC3E}">
        <p14:creationId xmlns:p14="http://schemas.microsoft.com/office/powerpoint/2010/main" val="1150616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7ADBAC-B101-4948-A9DE-CC89087226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36DD00-E952-4582-BA4A-9C9CF4892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94851F-6E1B-4C4D-9F40-A57002B1A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152DFD-F7B3-4EE8-94C0-3B9C664DABF0}" type="datetimeFigureOut">
              <a:rPr lang="en-US" smtClean="0"/>
              <a:t>3/2/26</a:t>
            </a:fld>
            <a:endParaRPr lang="en-US"/>
          </a:p>
        </p:txBody>
      </p:sp>
      <p:sp>
        <p:nvSpPr>
          <p:cNvPr id="5" name="Footer Placeholder 4">
            <a:extLst>
              <a:ext uri="{FF2B5EF4-FFF2-40B4-BE49-F238E27FC236}">
                <a16:creationId xmlns:a16="http://schemas.microsoft.com/office/drawing/2014/main" id="{93496A7A-FAD0-4C70-B079-530CF63858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9E4F18-09FD-4243-9844-45F59AE9B7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2F01EE-B67F-41DD-B2F7-B18CAFA6EA61}" type="slidenum">
              <a:rPr lang="en-US" smtClean="0"/>
              <a:t>‹#›</a:t>
            </a:fld>
            <a:endParaRPr lang="en-US"/>
          </a:p>
        </p:txBody>
      </p:sp>
    </p:spTree>
    <p:extLst>
      <p:ext uri="{BB962C8B-B14F-4D97-AF65-F5344CB8AC3E}">
        <p14:creationId xmlns:p14="http://schemas.microsoft.com/office/powerpoint/2010/main" val="2396062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A9A95"/>
        </a:solidFill>
        <a:effectLst/>
      </p:bgPr>
    </p:bg>
    <p:spTree>
      <p:nvGrpSpPr>
        <p:cNvPr id="1" name=""/>
        <p:cNvGrpSpPr/>
        <p:nvPr/>
      </p:nvGrpSpPr>
      <p:grpSpPr>
        <a:xfrm>
          <a:off x="0" y="0"/>
          <a:ext cx="0" cy="0"/>
          <a:chOff x="0" y="0"/>
          <a:chExt cx="0" cy="0"/>
        </a:xfrm>
      </p:grpSpPr>
      <p:pic>
        <p:nvPicPr>
          <p:cNvPr id="10" name="Picture 9" descr="A logo with white text&#10;&#10;Description automatically generated">
            <a:extLst>
              <a:ext uri="{FF2B5EF4-FFF2-40B4-BE49-F238E27FC236}">
                <a16:creationId xmlns:a16="http://schemas.microsoft.com/office/drawing/2014/main" id="{702A4560-CCEF-E96D-A210-4F66DC3C32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8502" y="1442205"/>
            <a:ext cx="2221746" cy="2508279"/>
          </a:xfrm>
          <a:prstGeom prst="rect">
            <a:avLst/>
          </a:prstGeom>
        </p:spPr>
      </p:pic>
      <p:graphicFrame>
        <p:nvGraphicFramePr>
          <p:cNvPr id="11" name="Object 10">
            <a:extLst>
              <a:ext uri="{FF2B5EF4-FFF2-40B4-BE49-F238E27FC236}">
                <a16:creationId xmlns:a16="http://schemas.microsoft.com/office/drawing/2014/main" id="{B4939E42-D037-8934-6FD3-9E7E7F5B948D}"/>
              </a:ext>
            </a:extLst>
          </p:cNvPr>
          <p:cNvGraphicFramePr>
            <a:graphicFrameLocks noChangeAspect="1"/>
          </p:cNvGraphicFramePr>
          <p:nvPr>
            <p:extLst>
              <p:ext uri="{D42A27DB-BD31-4B8C-83A1-F6EECF244321}">
                <p14:modId xmlns:p14="http://schemas.microsoft.com/office/powerpoint/2010/main" val="15868652"/>
              </p:ext>
            </p:extLst>
          </p:nvPr>
        </p:nvGraphicFramePr>
        <p:xfrm>
          <a:off x="0" y="0"/>
          <a:ext cx="8148217" cy="6858000"/>
        </p:xfrm>
        <a:graphic>
          <a:graphicData uri="http://schemas.openxmlformats.org/presentationml/2006/ole">
            <mc:AlternateContent xmlns:mc="http://schemas.openxmlformats.org/markup-compatibility/2006">
              <mc:Choice xmlns:v="urn:schemas-microsoft-com:vml" Requires="v">
                <p:oleObj r:id="rId3" imgW="2606040" imgH="2194560" progId="">
                  <p:embed/>
                </p:oleObj>
              </mc:Choice>
              <mc:Fallback>
                <p:oleObj r:id="rId3" imgW="2606040" imgH="2194560" progId="">
                  <p:embed/>
                  <p:pic>
                    <p:nvPicPr>
                      <p:cNvPr id="0" name=""/>
                      <p:cNvPicPr/>
                      <p:nvPr/>
                    </p:nvPicPr>
                    <p:blipFill>
                      <a:blip r:embed="rId4"/>
                      <a:stretch>
                        <a:fillRect/>
                      </a:stretch>
                    </p:blipFill>
                    <p:spPr>
                      <a:xfrm>
                        <a:off x="0" y="0"/>
                        <a:ext cx="8148217" cy="6858000"/>
                      </a:xfrm>
                      <a:prstGeom prst="rect">
                        <a:avLst/>
                      </a:prstGeom>
                    </p:spPr>
                  </p:pic>
                </p:oleObj>
              </mc:Fallback>
            </mc:AlternateContent>
          </a:graphicData>
        </a:graphic>
      </p:graphicFrame>
      <p:sp>
        <p:nvSpPr>
          <p:cNvPr id="12" name="Rectangle 11">
            <a:extLst>
              <a:ext uri="{FF2B5EF4-FFF2-40B4-BE49-F238E27FC236}">
                <a16:creationId xmlns:a16="http://schemas.microsoft.com/office/drawing/2014/main" id="{B5E6B116-BAE5-FF29-25E5-BE19949616C2}"/>
              </a:ext>
            </a:extLst>
          </p:cNvPr>
          <p:cNvSpPr/>
          <p:nvPr/>
        </p:nvSpPr>
        <p:spPr>
          <a:xfrm>
            <a:off x="8148217" y="0"/>
            <a:ext cx="195683" cy="6858000"/>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FFE26C7-EA2C-AA96-444F-381D0E191C6A}"/>
              </a:ext>
            </a:extLst>
          </p:cNvPr>
          <p:cNvSpPr txBox="1"/>
          <p:nvPr/>
        </p:nvSpPr>
        <p:spPr>
          <a:xfrm>
            <a:off x="9045636" y="5046463"/>
            <a:ext cx="2527239" cy="369332"/>
          </a:xfrm>
          <a:prstGeom prst="rect">
            <a:avLst/>
          </a:prstGeom>
          <a:noFill/>
        </p:spPr>
        <p:txBody>
          <a:bodyPr wrap="square" rtlCol="0">
            <a:spAutoFit/>
          </a:bodyPr>
          <a:lstStyle/>
          <a:p>
            <a:r>
              <a:rPr lang="en-US" dirty="0">
                <a:solidFill>
                  <a:schemeClr val="bg1"/>
                </a:solidFill>
                <a:latin typeface="Tiempos Headline Regular" panose="02020503060303060403" pitchFamily="18" charset="0"/>
              </a:rPr>
              <a:t>Naturally Maldivian…</a:t>
            </a:r>
          </a:p>
        </p:txBody>
      </p:sp>
    </p:spTree>
    <p:extLst>
      <p:ext uri="{BB962C8B-B14F-4D97-AF65-F5344CB8AC3E}">
        <p14:creationId xmlns:p14="http://schemas.microsoft.com/office/powerpoint/2010/main" val="376259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3840804"/>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236476"/>
            <a:ext cx="5689539" cy="3600986"/>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Specialty Fine Dining</a:t>
            </a:r>
          </a:p>
          <a:p>
            <a:endPar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endParaRPr>
          </a:p>
          <a:p>
            <a:r>
              <a:rPr lang="en-US" sz="1400" b="1" dirty="0">
                <a:solidFill>
                  <a:srgbClr val="6E9A95"/>
                </a:solidFill>
              </a:rPr>
              <a:t>CHARCOAL **</a:t>
            </a:r>
            <a:r>
              <a:rPr lang="en-US" sz="1400" dirty="0">
                <a:solidFill>
                  <a:srgbClr val="6E9A95"/>
                </a:solidFill>
              </a:rPr>
              <a:t> – </a:t>
            </a:r>
            <a:r>
              <a:rPr lang="en-US" sz="1400" i="1" dirty="0">
                <a:solidFill>
                  <a:srgbClr val="6E9A95"/>
                </a:solidFill>
              </a:rPr>
              <a:t>Beach Grill – </a:t>
            </a:r>
            <a:r>
              <a:rPr lang="en-US" sz="1400" b="1" dirty="0">
                <a:solidFill>
                  <a:srgbClr val="6E9A95"/>
                </a:solidFill>
              </a:rPr>
              <a:t>38 Covers</a:t>
            </a:r>
          </a:p>
          <a:p>
            <a:endParaRPr lang="en-US" sz="1400" dirty="0">
              <a:solidFill>
                <a:srgbClr val="71747B"/>
              </a:solidFill>
            </a:endParaRPr>
          </a:p>
          <a:p>
            <a:r>
              <a:rPr lang="en-US" sz="1200" dirty="0">
                <a:solidFill>
                  <a:schemeClr val="bg1">
                    <a:lumMod val="50000"/>
                  </a:schemeClr>
                </a:solidFill>
              </a:rPr>
              <a:t>Choose from a wide selection of appetizers, salads, kabab platters or classic entrees like Filet Mignon, Sirloin Steak, Ribeye, or Bourbon Baby Back Ribs. Bid adieu to a memorable meal with a Stewed Apricot Crème </a:t>
            </a:r>
            <a:r>
              <a:rPr lang="en-US" sz="1200" dirty="0" err="1">
                <a:solidFill>
                  <a:schemeClr val="bg1">
                    <a:lumMod val="50000"/>
                  </a:schemeClr>
                </a:solidFill>
              </a:rPr>
              <a:t>brûlée</a:t>
            </a:r>
            <a:r>
              <a:rPr lang="en-US" sz="1200" dirty="0">
                <a:solidFill>
                  <a:schemeClr val="bg1">
                    <a:lumMod val="50000"/>
                  </a:schemeClr>
                </a:solidFill>
              </a:rPr>
              <a:t>. Enjoy ‘à la carte’ beach dinner with aromatic char-grilled meat.</a:t>
            </a:r>
          </a:p>
          <a:p>
            <a:endParaRPr lang="en-US" sz="1200" dirty="0">
              <a:solidFill>
                <a:schemeClr val="bg1">
                  <a:lumMod val="50000"/>
                </a:schemeClr>
              </a:solidFill>
            </a:endParaRPr>
          </a:p>
          <a:p>
            <a:r>
              <a:rPr lang="en-US" sz="1200" b="1" dirty="0">
                <a:solidFill>
                  <a:srgbClr val="6E9A95"/>
                </a:solidFill>
              </a:rPr>
              <a:t>Operating hours </a:t>
            </a:r>
            <a:r>
              <a:rPr lang="en-US" sz="1200" i="1" dirty="0">
                <a:solidFill>
                  <a:srgbClr val="6E9A95"/>
                </a:solidFill>
              </a:rPr>
              <a:t>(Pre-booking is required):</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E9A95"/>
                </a:solidFill>
              </a:rPr>
              <a:t>Dinner: </a:t>
            </a:r>
            <a:r>
              <a:rPr lang="en-US" sz="1200" dirty="0">
                <a:solidFill>
                  <a:schemeClr val="bg1">
                    <a:lumMod val="50000"/>
                  </a:schemeClr>
                </a:solidFill>
              </a:rPr>
              <a:t>19:00hrs to 22:00hrs Everyday </a:t>
            </a:r>
            <a:r>
              <a:rPr lang="en-US" sz="1200" i="1" dirty="0">
                <a:solidFill>
                  <a:schemeClr val="bg1">
                    <a:lumMod val="50000"/>
                  </a:schemeClr>
                </a:solidFill>
              </a:rPr>
              <a:t>(except Fridays)</a:t>
            </a:r>
          </a:p>
          <a:p>
            <a:pPr marL="171450" indent="-171450">
              <a:buFont typeface="Arial" panose="020B0604020202020204" pitchFamily="34" charset="0"/>
              <a:buChar char="•"/>
            </a:pPr>
            <a:endParaRPr lang="en-US" sz="1200" i="1" dirty="0">
              <a:solidFill>
                <a:schemeClr val="bg1">
                  <a:lumMod val="50000"/>
                </a:schemeClr>
              </a:solidFill>
            </a:endParaRPr>
          </a:p>
          <a:p>
            <a:r>
              <a:rPr lang="en-US" sz="1200" i="1" dirty="0">
                <a:solidFill>
                  <a:srgbClr val="6A9A95"/>
                </a:solidFill>
              </a:rPr>
              <a:t>* Eligible only for four-night stays and above</a:t>
            </a:r>
          </a:p>
          <a:p>
            <a:pPr marL="171450" indent="-171450">
              <a:buFont typeface="Arial" panose="020B0604020202020204" pitchFamily="34" charset="0"/>
              <a:buChar char="•"/>
            </a:pPr>
            <a:endParaRPr lang="en-US" sz="1200" i="1" dirty="0">
              <a:solidFill>
                <a:schemeClr val="bg1">
                  <a:lumMod val="50000"/>
                </a:schemeClr>
              </a:solidFill>
            </a:endParaRPr>
          </a:p>
          <a:p>
            <a:endParaRPr lang="en-US" sz="1200" i="1" dirty="0">
              <a:solidFill>
                <a:schemeClr val="bg1">
                  <a:lumMod val="50000"/>
                </a:schemeClr>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565F649-6976-E59E-E23A-F1E44A26CA01}"/>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2425847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a:extLst>
            <a:ext uri="{FF2B5EF4-FFF2-40B4-BE49-F238E27FC236}">
              <a16:creationId xmlns:a16="http://schemas.microsoft.com/office/drawing/2014/main" id="{C0DF5768-21EE-8BF2-4493-24496E46762C}"/>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52BF346D-0DBC-D121-2653-8CB29EAB12E6}"/>
              </a:ext>
            </a:extLst>
          </p:cNvPr>
          <p:cNvSpPr/>
          <p:nvPr/>
        </p:nvSpPr>
        <p:spPr>
          <a:xfrm>
            <a:off x="6591300" y="3840804"/>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2D33225-9E51-E187-0579-5194B6919E91}"/>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37A621E-D348-4B49-3919-AB2D31BD796F}"/>
              </a:ext>
            </a:extLst>
          </p:cNvPr>
          <p:cNvSpPr txBox="1"/>
          <p:nvPr/>
        </p:nvSpPr>
        <p:spPr>
          <a:xfrm>
            <a:off x="301686" y="1236476"/>
            <a:ext cx="5689539" cy="3785652"/>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Specialty Fine Dining</a:t>
            </a:r>
          </a:p>
          <a:p>
            <a:endPar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endParaRPr>
          </a:p>
          <a:p>
            <a:r>
              <a:rPr lang="en-US" sz="1400" b="1" dirty="0">
                <a:solidFill>
                  <a:srgbClr val="6E9A95"/>
                </a:solidFill>
              </a:rPr>
              <a:t>TEPPANYAKI OVER WATER ***</a:t>
            </a:r>
            <a:r>
              <a:rPr lang="en-US" sz="1400" dirty="0">
                <a:solidFill>
                  <a:srgbClr val="6E9A95"/>
                </a:solidFill>
              </a:rPr>
              <a:t> – </a:t>
            </a:r>
            <a:r>
              <a:rPr lang="en-US" sz="1400" i="1" dirty="0">
                <a:solidFill>
                  <a:srgbClr val="6E9A95"/>
                </a:solidFill>
              </a:rPr>
              <a:t>Authentic Japanese Cuisine– </a:t>
            </a:r>
            <a:r>
              <a:rPr lang="en-US" sz="1400" b="1" dirty="0">
                <a:solidFill>
                  <a:srgbClr val="6E9A95"/>
                </a:solidFill>
              </a:rPr>
              <a:t>06 Covers</a:t>
            </a:r>
          </a:p>
          <a:p>
            <a:endParaRPr lang="en-US" sz="1400" dirty="0">
              <a:solidFill>
                <a:srgbClr val="71747B"/>
              </a:solidFill>
            </a:endParaRPr>
          </a:p>
          <a:p>
            <a:r>
              <a:rPr lang="en-US" sz="1200" dirty="0">
                <a:solidFill>
                  <a:schemeClr val="bg1">
                    <a:lumMod val="50000"/>
                  </a:schemeClr>
                </a:solidFill>
              </a:rPr>
              <a:t>Imagine Japan brought to your table, right in the heart of paradise. Enjoy seasoned chefs turn the art of Teppan grilling into a captivating performance, crafting premium seafood, wagyu, and sushi with precision and flair. Reserve a front-row feast to a sizzling spectacle</a:t>
            </a:r>
          </a:p>
          <a:p>
            <a:r>
              <a:rPr lang="en-US" sz="1200" dirty="0">
                <a:solidFill>
                  <a:schemeClr val="bg1">
                    <a:lumMod val="50000"/>
                  </a:schemeClr>
                </a:solidFill>
              </a:rPr>
              <a:t>of playful flair and unforgettable flavors.</a:t>
            </a:r>
          </a:p>
          <a:p>
            <a:endParaRPr lang="en-US" sz="1200" dirty="0">
              <a:solidFill>
                <a:schemeClr val="bg1">
                  <a:lumMod val="50000"/>
                </a:schemeClr>
              </a:solidFill>
            </a:endParaRPr>
          </a:p>
          <a:p>
            <a:r>
              <a:rPr lang="en-US" sz="1200" b="1" dirty="0">
                <a:solidFill>
                  <a:srgbClr val="6E9A95"/>
                </a:solidFill>
              </a:rPr>
              <a:t>Operating hours </a:t>
            </a:r>
            <a:r>
              <a:rPr lang="en-US" sz="1200" i="1" dirty="0">
                <a:solidFill>
                  <a:srgbClr val="6E9A95"/>
                </a:solidFill>
              </a:rPr>
              <a:t>(Pre-booking is required):</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E9A95"/>
                </a:solidFill>
              </a:rPr>
              <a:t>Lunch: </a:t>
            </a:r>
            <a:r>
              <a:rPr lang="en-US" sz="1200" dirty="0">
                <a:solidFill>
                  <a:schemeClr val="bg1">
                    <a:lumMod val="50000"/>
                  </a:schemeClr>
                </a:solidFill>
              </a:rPr>
              <a:t>12:30hrs to 14:30hrs </a:t>
            </a:r>
            <a:r>
              <a:rPr lang="en-US" sz="1200" i="1" dirty="0">
                <a:solidFill>
                  <a:schemeClr val="bg1">
                    <a:lumMod val="50000"/>
                  </a:schemeClr>
                </a:solidFill>
              </a:rPr>
              <a:t>(open 6 days a week)</a:t>
            </a:r>
          </a:p>
          <a:p>
            <a:pPr marL="171450" indent="-171450">
              <a:buFont typeface="Arial" panose="020B0604020202020204" pitchFamily="34" charset="0"/>
              <a:buChar char="•"/>
            </a:pPr>
            <a:r>
              <a:rPr lang="en-US" sz="1200" b="1" dirty="0">
                <a:solidFill>
                  <a:srgbClr val="6E9A95"/>
                </a:solidFill>
              </a:rPr>
              <a:t>Dinner: </a:t>
            </a:r>
            <a:r>
              <a:rPr lang="en-US" sz="1200" dirty="0">
                <a:solidFill>
                  <a:schemeClr val="bg1">
                    <a:lumMod val="50000"/>
                  </a:schemeClr>
                </a:solidFill>
              </a:rPr>
              <a:t>19:00hrs to 22:00hrs </a:t>
            </a:r>
            <a:r>
              <a:rPr lang="en-US" sz="1200" i="1" dirty="0">
                <a:solidFill>
                  <a:schemeClr val="bg1">
                    <a:lumMod val="50000"/>
                  </a:schemeClr>
                </a:solidFill>
              </a:rPr>
              <a:t>(open 6 days a week)</a:t>
            </a:r>
          </a:p>
          <a:p>
            <a:endParaRPr lang="en-US" sz="1200" i="1" dirty="0">
              <a:solidFill>
                <a:schemeClr val="bg1">
                  <a:lumMod val="50000"/>
                </a:schemeClr>
              </a:solidFill>
            </a:endParaRPr>
          </a:p>
          <a:p>
            <a:r>
              <a:rPr lang="en-US" sz="1200" i="1" dirty="0">
                <a:solidFill>
                  <a:srgbClr val="6A9A95"/>
                </a:solidFill>
              </a:rPr>
              <a:t>*** On chargeable basis</a:t>
            </a:r>
          </a:p>
          <a:p>
            <a:pPr marL="171450" indent="-171450">
              <a:buFont typeface="Arial" panose="020B0604020202020204" pitchFamily="34" charset="0"/>
              <a:buChar char="•"/>
            </a:pPr>
            <a:endParaRPr lang="en-US" sz="1200" i="1" dirty="0">
              <a:solidFill>
                <a:schemeClr val="bg1">
                  <a:lumMod val="50000"/>
                </a:schemeClr>
              </a:solidFill>
            </a:endParaRPr>
          </a:p>
          <a:p>
            <a:endParaRPr lang="en-US" sz="1200" i="1" dirty="0">
              <a:solidFill>
                <a:schemeClr val="bg1">
                  <a:lumMod val="50000"/>
                </a:schemeClr>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876A5D32-ADD4-7A30-895B-01D74C4D03A6}"/>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162F00A4-C875-FD47-DEEA-59E2AB778DAF}"/>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F14CDEC-9386-F0C9-78CA-4ADF940C1081}"/>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8" name="Picture 7" descr="A bowl of food on a table&#10;&#10;AI-generated content may be incorrect.">
            <a:extLst>
              <a:ext uri="{FF2B5EF4-FFF2-40B4-BE49-F238E27FC236}">
                <a16:creationId xmlns:a16="http://schemas.microsoft.com/office/drawing/2014/main" id="{D8DF2251-5DB5-48A5-3FD2-EDE5BE19F14B}"/>
              </a:ext>
            </a:extLst>
          </p:cNvPr>
          <p:cNvPicPr>
            <a:picLocks noChangeAspect="1"/>
          </p:cNvPicPr>
          <p:nvPr/>
        </p:nvPicPr>
        <p:blipFill>
          <a:blip r:embed="rId3">
            <a:extLst>
              <a:ext uri="{28A0092B-C50C-407E-A947-70E740481C1C}">
                <a14:useLocalDpi xmlns:a14="http://schemas.microsoft.com/office/drawing/2010/main" val="0"/>
              </a:ext>
            </a:extLst>
          </a:blip>
          <a:srcRect t="15439" b="16734"/>
          <a:stretch>
            <a:fillRect/>
          </a:stretch>
        </p:blipFill>
        <p:spPr>
          <a:xfrm>
            <a:off x="6838950" y="963037"/>
            <a:ext cx="5353050" cy="5447491"/>
          </a:xfrm>
          <a:prstGeom prst="rect">
            <a:avLst/>
          </a:prstGeom>
        </p:spPr>
      </p:pic>
    </p:spTree>
    <p:extLst>
      <p:ext uri="{BB962C8B-B14F-4D97-AF65-F5344CB8AC3E}">
        <p14:creationId xmlns:p14="http://schemas.microsoft.com/office/powerpoint/2010/main" val="2829674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a:extLst>
            <a:ext uri="{FF2B5EF4-FFF2-40B4-BE49-F238E27FC236}">
              <a16:creationId xmlns:a16="http://schemas.microsoft.com/office/drawing/2014/main" id="{DB4F75CF-F633-F438-34C7-6654803952AD}"/>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E826323-C9DF-206C-F393-CCCB320166FE}"/>
              </a:ext>
            </a:extLst>
          </p:cNvPr>
          <p:cNvSpPr/>
          <p:nvPr/>
        </p:nvSpPr>
        <p:spPr>
          <a:xfrm>
            <a:off x="6591300" y="3840804"/>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574334E-A55E-DF0B-33A7-6209CEC4A2BD}"/>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22F8B1D-467F-3686-3E0E-200B0CDCC724}"/>
              </a:ext>
            </a:extLst>
          </p:cNvPr>
          <p:cNvSpPr txBox="1"/>
          <p:nvPr/>
        </p:nvSpPr>
        <p:spPr>
          <a:xfrm>
            <a:off x="301686" y="1236476"/>
            <a:ext cx="5689539" cy="3970318"/>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Specialty Fine Dining</a:t>
            </a:r>
          </a:p>
          <a:p>
            <a:endPar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endParaRPr>
          </a:p>
          <a:p>
            <a:r>
              <a:rPr lang="en-US" sz="1400" b="1" dirty="0">
                <a:solidFill>
                  <a:srgbClr val="6E9A95"/>
                </a:solidFill>
              </a:rPr>
              <a:t>CELLAR AT NÜ***</a:t>
            </a:r>
            <a:r>
              <a:rPr lang="en-US" sz="1400" dirty="0">
                <a:solidFill>
                  <a:srgbClr val="6E9A95"/>
                </a:solidFill>
              </a:rPr>
              <a:t> – </a:t>
            </a:r>
            <a:r>
              <a:rPr lang="en-US" sz="1400" i="1" dirty="0">
                <a:solidFill>
                  <a:srgbClr val="6E9A95"/>
                </a:solidFill>
              </a:rPr>
              <a:t>Overwater wine degustation lounge – </a:t>
            </a:r>
            <a:r>
              <a:rPr lang="en-US" sz="1400" b="1" dirty="0">
                <a:solidFill>
                  <a:srgbClr val="6E9A95"/>
                </a:solidFill>
              </a:rPr>
              <a:t>12 Covers</a:t>
            </a:r>
          </a:p>
          <a:p>
            <a:endParaRPr lang="en-US" sz="1400" dirty="0">
              <a:solidFill>
                <a:srgbClr val="71747B"/>
              </a:solidFill>
            </a:endParaRPr>
          </a:p>
          <a:p>
            <a:r>
              <a:rPr lang="en-US" sz="1200" dirty="0">
                <a:solidFill>
                  <a:schemeClr val="bg1">
                    <a:lumMod val="50000"/>
                  </a:schemeClr>
                </a:solidFill>
              </a:rPr>
              <a:t>Cellar at NÜ invites you on an elevated overwater wine-and-dine journey. Discover an extensive selection, from legendary Champagne houses and iconic European vintages to bold New World labels. </a:t>
            </a:r>
            <a:r>
              <a:rPr lang="en-US" sz="1200" dirty="0" err="1">
                <a:solidFill>
                  <a:schemeClr val="bg1">
                    <a:lumMod val="50000"/>
                  </a:schemeClr>
                </a:solidFill>
              </a:rPr>
              <a:t>Savour</a:t>
            </a:r>
            <a:r>
              <a:rPr lang="en-US" sz="1200" dirty="0">
                <a:solidFill>
                  <a:schemeClr val="bg1">
                    <a:lumMod val="50000"/>
                  </a:schemeClr>
                </a:solidFill>
              </a:rPr>
              <a:t> each pour alongside cheese and charcuterie platters and</a:t>
            </a:r>
          </a:p>
          <a:p>
            <a:r>
              <a:rPr lang="en-US" sz="1200" dirty="0">
                <a:solidFill>
                  <a:schemeClr val="bg1">
                    <a:lumMod val="50000"/>
                  </a:schemeClr>
                </a:solidFill>
              </a:rPr>
              <a:t>decadent chocolate bites, or indulge in the full dinner experience with an exclusive six-course paired </a:t>
            </a:r>
            <a:r>
              <a:rPr lang="en-US" sz="1200" dirty="0" err="1">
                <a:solidFill>
                  <a:schemeClr val="bg1">
                    <a:lumMod val="50000"/>
                  </a:schemeClr>
                </a:solidFill>
              </a:rPr>
              <a:t>dégustation</a:t>
            </a:r>
            <a:r>
              <a:rPr lang="en-US" sz="1200" dirty="0">
                <a:solidFill>
                  <a:schemeClr val="bg1">
                    <a:lumMod val="50000"/>
                  </a:schemeClr>
                </a:solidFill>
              </a:rPr>
              <a:t> menu. An exquisite addition to your stay, perfect for celebrating life’s finest </a:t>
            </a:r>
            <a:r>
              <a:rPr lang="en-US" sz="1200" dirty="0" err="1">
                <a:solidFill>
                  <a:schemeClr val="bg1">
                    <a:lumMod val="50000"/>
                  </a:schemeClr>
                </a:solidFill>
              </a:rPr>
              <a:t>flavours</a:t>
            </a:r>
            <a:r>
              <a:rPr lang="en-US" sz="1200" dirty="0">
                <a:solidFill>
                  <a:schemeClr val="bg1">
                    <a:lumMod val="50000"/>
                  </a:schemeClr>
                </a:solidFill>
              </a:rPr>
              <a:t> in evenings that sparkle a little brighter.</a:t>
            </a:r>
          </a:p>
          <a:p>
            <a:endParaRPr lang="en-US" sz="1200" dirty="0">
              <a:solidFill>
                <a:schemeClr val="bg1">
                  <a:lumMod val="50000"/>
                </a:schemeClr>
              </a:solidFill>
            </a:endParaRPr>
          </a:p>
          <a:p>
            <a:r>
              <a:rPr lang="en-US" sz="1200" b="1" dirty="0">
                <a:solidFill>
                  <a:srgbClr val="6E9A95"/>
                </a:solidFill>
              </a:rPr>
              <a:t>Operating hours </a:t>
            </a:r>
            <a:r>
              <a:rPr lang="en-US" sz="1200" i="1" dirty="0">
                <a:solidFill>
                  <a:srgbClr val="6E9A95"/>
                </a:solidFill>
              </a:rPr>
              <a:t>(Pre-booking is required):</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E9A95"/>
                </a:solidFill>
              </a:rPr>
              <a:t>Dinner: </a:t>
            </a:r>
            <a:r>
              <a:rPr lang="en-US" sz="1200" dirty="0">
                <a:solidFill>
                  <a:schemeClr val="bg1">
                    <a:lumMod val="50000"/>
                  </a:schemeClr>
                </a:solidFill>
              </a:rPr>
              <a:t>18:00hrs to 22:00hrs </a:t>
            </a:r>
            <a:r>
              <a:rPr lang="en-US" sz="1200" i="1" dirty="0">
                <a:solidFill>
                  <a:schemeClr val="bg1">
                    <a:lumMod val="50000"/>
                  </a:schemeClr>
                </a:solidFill>
              </a:rPr>
              <a:t>(open 6 days a week)</a:t>
            </a:r>
          </a:p>
          <a:p>
            <a:endParaRPr lang="en-US" sz="1200" i="1" dirty="0">
              <a:solidFill>
                <a:schemeClr val="bg1">
                  <a:lumMod val="50000"/>
                </a:schemeClr>
              </a:solidFill>
            </a:endParaRPr>
          </a:p>
          <a:p>
            <a:r>
              <a:rPr lang="en-US" sz="1200" i="1" dirty="0">
                <a:solidFill>
                  <a:srgbClr val="6A9A95"/>
                </a:solidFill>
              </a:rPr>
              <a:t>*** On chargeable basis</a:t>
            </a:r>
          </a:p>
          <a:p>
            <a:pPr marL="171450" indent="-171450">
              <a:buFont typeface="Arial" panose="020B0604020202020204" pitchFamily="34" charset="0"/>
              <a:buChar char="•"/>
            </a:pPr>
            <a:endParaRPr lang="en-US" sz="1200" i="1" dirty="0">
              <a:solidFill>
                <a:schemeClr val="bg1">
                  <a:lumMod val="50000"/>
                </a:schemeClr>
              </a:solidFill>
            </a:endParaRPr>
          </a:p>
          <a:p>
            <a:endParaRPr lang="en-US" sz="1200" i="1" dirty="0">
              <a:solidFill>
                <a:schemeClr val="bg1">
                  <a:lumMod val="50000"/>
                </a:schemeClr>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8DFDD349-54C0-C0D8-9C4D-17C5C9BFFD8B}"/>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E4C1F180-DFE1-09EA-9AFA-9E52592B65D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06C522E-75F4-44DC-278F-342B889CCB48}"/>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8" name="Picture 7" descr="A large table with wine glasses and chairs in a room with a view of the ocean&#10;&#10;AI-generated content may be incorrect.">
            <a:extLst>
              <a:ext uri="{FF2B5EF4-FFF2-40B4-BE49-F238E27FC236}">
                <a16:creationId xmlns:a16="http://schemas.microsoft.com/office/drawing/2014/main" id="{9CD06D3A-8AF0-733E-F212-CCDE0A4DDE09}"/>
              </a:ext>
            </a:extLst>
          </p:cNvPr>
          <p:cNvPicPr>
            <a:picLocks noChangeAspect="1"/>
          </p:cNvPicPr>
          <p:nvPr/>
        </p:nvPicPr>
        <p:blipFill>
          <a:blip r:embed="rId3">
            <a:extLst>
              <a:ext uri="{28A0092B-C50C-407E-A947-70E740481C1C}">
                <a14:useLocalDpi xmlns:a14="http://schemas.microsoft.com/office/drawing/2010/main" val="0"/>
              </a:ext>
            </a:extLst>
          </a:blip>
          <a:srcRect l="14214" r="19274"/>
          <a:stretch>
            <a:fillRect/>
          </a:stretch>
        </p:blipFill>
        <p:spPr>
          <a:xfrm>
            <a:off x="6761284" y="963038"/>
            <a:ext cx="5430715" cy="5445034"/>
          </a:xfrm>
          <a:prstGeom prst="rect">
            <a:avLst/>
          </a:prstGeom>
        </p:spPr>
      </p:pic>
    </p:spTree>
    <p:extLst>
      <p:ext uri="{BB962C8B-B14F-4D97-AF65-F5344CB8AC3E}">
        <p14:creationId xmlns:p14="http://schemas.microsoft.com/office/powerpoint/2010/main" val="40663789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963038"/>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301686" y="1364399"/>
            <a:ext cx="5069292" cy="2923877"/>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Beverages</a:t>
            </a:r>
            <a:endParaRPr lang="en-US" sz="1600" dirty="0">
              <a:solidFill>
                <a:schemeClr val="bg1">
                  <a:lumMod val="50000"/>
                </a:schemeClr>
              </a:solidFill>
            </a:endParaRPr>
          </a:p>
          <a:p>
            <a:pPr marL="171450" indent="-171450">
              <a:buFont typeface="Arial" panose="020B0604020202020204" pitchFamily="34" charset="0"/>
              <a:buChar char="•"/>
            </a:pPr>
            <a:endParaRPr lang="en-US" sz="1200" dirty="0">
              <a:solidFill>
                <a:schemeClr val="bg1">
                  <a:lumMod val="50000"/>
                </a:schemeClr>
              </a:solidFill>
            </a:endParaRPr>
          </a:p>
          <a:p>
            <a:pPr marL="171450" indent="-171450">
              <a:buFont typeface="Wingdings" panose="05000000000000000000" pitchFamily="2" charset="2"/>
              <a:buChar char="ü"/>
            </a:pPr>
            <a:r>
              <a:rPr lang="en-US" sz="1200" dirty="0">
                <a:solidFill>
                  <a:schemeClr val="bg1">
                    <a:lumMod val="50000"/>
                  </a:schemeClr>
                </a:solidFill>
              </a:rPr>
              <a:t>Premium brands of spirits, wines, and beers at </a:t>
            </a:r>
            <a:r>
              <a:rPr lang="en-US" sz="1200" b="1" dirty="0">
                <a:solidFill>
                  <a:schemeClr val="bg1">
                    <a:lumMod val="50000"/>
                  </a:schemeClr>
                </a:solidFill>
              </a:rPr>
              <a:t>Bay Rouge</a:t>
            </a:r>
            <a:r>
              <a:rPr lang="en-US" sz="1200" dirty="0">
                <a:solidFill>
                  <a:schemeClr val="bg1">
                    <a:lumMod val="50000"/>
                  </a:schemeClr>
                </a:solidFill>
              </a:rPr>
              <a:t>, </a:t>
            </a:r>
            <a:r>
              <a:rPr lang="en-US" sz="1200" b="1" dirty="0">
                <a:solidFill>
                  <a:schemeClr val="bg1">
                    <a:lumMod val="50000"/>
                  </a:schemeClr>
                </a:solidFill>
              </a:rPr>
              <a:t>Lime &amp; Chili</a:t>
            </a:r>
            <a:r>
              <a:rPr lang="en-US" sz="1200" dirty="0">
                <a:solidFill>
                  <a:schemeClr val="bg1">
                    <a:lumMod val="50000"/>
                  </a:schemeClr>
                </a:solidFill>
              </a:rPr>
              <a:t>, </a:t>
            </a:r>
            <a:r>
              <a:rPr lang="en-US" sz="1200" b="1" dirty="0">
                <a:solidFill>
                  <a:schemeClr val="bg1">
                    <a:lumMod val="50000"/>
                  </a:schemeClr>
                </a:solidFill>
              </a:rPr>
              <a:t>Charcoal</a:t>
            </a:r>
            <a:r>
              <a:rPr lang="en-US" sz="1200" dirty="0">
                <a:solidFill>
                  <a:schemeClr val="bg1">
                    <a:lumMod val="50000"/>
                  </a:schemeClr>
                </a:solidFill>
              </a:rPr>
              <a:t>, </a:t>
            </a:r>
            <a:r>
              <a:rPr lang="en-US" sz="1200" b="1" dirty="0">
                <a:solidFill>
                  <a:schemeClr val="bg1">
                    <a:lumMod val="50000"/>
                  </a:schemeClr>
                </a:solidFill>
              </a:rPr>
              <a:t>Nü</a:t>
            </a:r>
            <a:r>
              <a:rPr lang="en-US" sz="1200" dirty="0">
                <a:solidFill>
                  <a:schemeClr val="bg1">
                    <a:lumMod val="50000"/>
                  </a:schemeClr>
                </a:solidFill>
              </a:rPr>
              <a:t>,</a:t>
            </a:r>
            <a:r>
              <a:rPr lang="en-US" sz="1200" b="1" dirty="0">
                <a:solidFill>
                  <a:schemeClr val="bg1">
                    <a:lumMod val="50000"/>
                  </a:schemeClr>
                </a:solidFill>
              </a:rPr>
              <a:t> Teppanyaki Over Water,</a:t>
            </a:r>
            <a:r>
              <a:rPr lang="en-US" sz="1200" dirty="0">
                <a:solidFill>
                  <a:schemeClr val="bg1">
                    <a:lumMod val="50000"/>
                  </a:schemeClr>
                </a:solidFill>
              </a:rPr>
              <a:t> and </a:t>
            </a:r>
            <a:r>
              <a:rPr lang="en-US" sz="1200" b="1" dirty="0">
                <a:solidFill>
                  <a:schemeClr val="bg1">
                    <a:lumMod val="50000"/>
                  </a:schemeClr>
                </a:solidFill>
              </a:rPr>
              <a:t>Kaagé</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E9A95"/>
                </a:solidFill>
              </a:rPr>
              <a:t>The VARU Plan™ </a:t>
            </a:r>
            <a:r>
              <a:rPr lang="en-US" sz="1200" dirty="0">
                <a:solidFill>
                  <a:srgbClr val="6E9A95"/>
                </a:solidFill>
              </a:rPr>
              <a:t>Cocktails, Spirits &amp; Beer Menu features:</a:t>
            </a:r>
          </a:p>
          <a:p>
            <a:endParaRPr lang="en-US" sz="1200" dirty="0">
              <a:solidFill>
                <a:schemeClr val="bg1">
                  <a:lumMod val="50000"/>
                </a:schemeClr>
              </a:solidFill>
            </a:endParaRPr>
          </a:p>
          <a:p>
            <a:pPr marL="628650" lvl="1" indent="-171450">
              <a:buFont typeface="Wingdings" panose="05000000000000000000" pitchFamily="2" charset="2"/>
              <a:buChar char="ü"/>
            </a:pPr>
            <a:r>
              <a:rPr lang="en-US" sz="1200" dirty="0">
                <a:solidFill>
                  <a:schemeClr val="bg1">
                    <a:lumMod val="50000"/>
                  </a:schemeClr>
                </a:solidFill>
              </a:rPr>
              <a:t>Premium brands of spirits, wines, and beers</a:t>
            </a:r>
          </a:p>
          <a:p>
            <a:pPr marL="628650" lvl="1" indent="-171450">
              <a:buFont typeface="Wingdings" panose="05000000000000000000" pitchFamily="2" charset="2"/>
              <a:buChar char="ü"/>
            </a:pPr>
            <a:r>
              <a:rPr lang="en-US" sz="1200" dirty="0">
                <a:solidFill>
                  <a:schemeClr val="bg1">
                    <a:lumMod val="50000"/>
                  </a:schemeClr>
                </a:solidFill>
              </a:rPr>
              <a:t>Unlimited cocktails and signature drinks</a:t>
            </a:r>
          </a:p>
          <a:p>
            <a:pPr marL="628650" lvl="1" indent="-171450">
              <a:buFont typeface="Wingdings" panose="05000000000000000000" pitchFamily="2" charset="2"/>
              <a:buChar char="ü"/>
            </a:pPr>
            <a:r>
              <a:rPr lang="en-US" sz="1200" dirty="0">
                <a:solidFill>
                  <a:schemeClr val="bg1">
                    <a:lumMod val="50000"/>
                  </a:schemeClr>
                </a:solidFill>
              </a:rPr>
              <a:t>Mocktails, seasonal fresh fruit juices, soft drinks, mineral water, and a variety of tea and coffee</a:t>
            </a:r>
          </a:p>
          <a:p>
            <a:pPr lvl="1"/>
            <a:endParaRPr lang="en-US" sz="1200" dirty="0">
              <a:solidFill>
                <a:srgbClr val="6E9A95"/>
              </a:solidFill>
            </a:endParaRPr>
          </a:p>
          <a:p>
            <a:pPr marL="171450" indent="-171450">
              <a:buFont typeface="Arial" panose="020B0604020202020204" pitchFamily="34" charset="0"/>
              <a:buChar char="•"/>
            </a:pPr>
            <a:r>
              <a:rPr lang="en-US" sz="1200" b="1" dirty="0">
                <a:solidFill>
                  <a:srgbClr val="6E9A95"/>
                </a:solidFill>
              </a:rPr>
              <a:t>The VARU Plan™ </a:t>
            </a:r>
            <a:r>
              <a:rPr lang="en-US" sz="1200" dirty="0">
                <a:solidFill>
                  <a:srgbClr val="6E9A95"/>
                </a:solidFill>
              </a:rPr>
              <a:t>Wines &amp; Bubbles Menu features:</a:t>
            </a:r>
          </a:p>
          <a:p>
            <a:endParaRPr lang="en-US" sz="1200" dirty="0">
              <a:solidFill>
                <a:schemeClr val="bg1">
                  <a:lumMod val="50000"/>
                </a:schemeClr>
              </a:solidFill>
            </a:endParaRPr>
          </a:p>
          <a:p>
            <a:pPr marL="628650" lvl="1" indent="-171450">
              <a:buFont typeface="Wingdings" panose="05000000000000000000" pitchFamily="2" charset="2"/>
              <a:buChar char="ü"/>
            </a:pPr>
            <a:r>
              <a:rPr lang="en-US" sz="1200" dirty="0">
                <a:solidFill>
                  <a:schemeClr val="bg1">
                    <a:lumMod val="50000"/>
                  </a:schemeClr>
                </a:solidFill>
              </a:rPr>
              <a:t>Global selection of over 40+ wines from renowned vineyards</a:t>
            </a:r>
          </a:p>
        </p:txBody>
      </p:sp>
      <p:sp>
        <p:nvSpPr>
          <p:cNvPr id="9" name="TextBox 8">
            <a:extLst>
              <a:ext uri="{FF2B5EF4-FFF2-40B4-BE49-F238E27FC236}">
                <a16:creationId xmlns:a16="http://schemas.microsoft.com/office/drawing/2014/main" id="{016A1943-87ED-CC62-2A9D-E844129A6494}"/>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24383984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2326"/>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301686" y="1364399"/>
            <a:ext cx="5794314" cy="4031873"/>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Activities &amp; Adventure</a:t>
            </a:r>
            <a:endParaRPr lang="en-US" sz="1600" dirty="0">
              <a:solidFill>
                <a:schemeClr val="bg1">
                  <a:lumMod val="50000"/>
                </a:schemeClr>
              </a:solidFill>
            </a:endParaRPr>
          </a:p>
          <a:p>
            <a:pPr marL="171450" indent="-171450">
              <a:buFont typeface="Arial" panose="020B0604020202020204" pitchFamily="34" charset="0"/>
              <a:buChar char="•"/>
            </a:pPr>
            <a:endParaRPr lang="en-US" sz="1200" dirty="0">
              <a:solidFill>
                <a:schemeClr val="bg1">
                  <a:lumMod val="50000"/>
                </a:schemeClr>
              </a:solidFill>
            </a:endParaRPr>
          </a:p>
          <a:p>
            <a:r>
              <a:rPr lang="en-US" sz="1200" b="1" dirty="0">
                <a:solidFill>
                  <a:srgbClr val="6E9A95"/>
                </a:solidFill>
              </a:rPr>
              <a:t>DISPORT</a:t>
            </a:r>
            <a:r>
              <a:rPr lang="en-US" sz="1200" dirty="0">
                <a:solidFill>
                  <a:srgbClr val="6E9A95"/>
                </a:solidFill>
              </a:rPr>
              <a:t> – Sports &amp; Recreation Centre</a:t>
            </a:r>
          </a:p>
          <a:p>
            <a:endParaRPr lang="en-US" sz="1200" dirty="0">
              <a:solidFill>
                <a:srgbClr val="71747B"/>
              </a:solidFill>
            </a:endParaRPr>
          </a:p>
          <a:p>
            <a:pPr marL="171450" indent="-171450">
              <a:buFont typeface="Wingdings" panose="05000000000000000000" pitchFamily="2" charset="2"/>
              <a:buChar char="ü"/>
            </a:pPr>
            <a:r>
              <a:rPr lang="en-US" sz="1200" b="1" dirty="0">
                <a:solidFill>
                  <a:srgbClr val="6E9A95"/>
                </a:solidFill>
              </a:rPr>
              <a:t>Complementary </a:t>
            </a:r>
            <a:r>
              <a:rPr lang="en-US" sz="1200" dirty="0">
                <a:solidFill>
                  <a:srgbClr val="67696A"/>
                </a:solidFill>
              </a:rPr>
              <a:t>access to a fully equipped gymnasium, outdoor and indoor recreational activities, flood-lit tennis court, badminton, and beach-volley to keep you active</a:t>
            </a:r>
          </a:p>
          <a:p>
            <a:pPr marL="171450" indent="-171450">
              <a:buFont typeface="Wingdings" panose="05000000000000000000" pitchFamily="2" charset="2"/>
              <a:buChar char="ü"/>
            </a:pPr>
            <a:endParaRPr lang="en-US" sz="1200" dirty="0">
              <a:solidFill>
                <a:srgbClr val="67696A"/>
              </a:solidFill>
            </a:endParaRPr>
          </a:p>
          <a:p>
            <a:pPr marL="171450" indent="-171450">
              <a:buFont typeface="Wingdings" panose="05000000000000000000" pitchFamily="2" charset="2"/>
              <a:buChar char="ü"/>
            </a:pPr>
            <a:r>
              <a:rPr lang="en-US" sz="1200" dirty="0">
                <a:solidFill>
                  <a:srgbClr val="67696A"/>
                </a:solidFill>
              </a:rPr>
              <a:t>Weekly and seasonal group activities including yoga, Pilates, strength training, and more</a:t>
            </a:r>
          </a:p>
          <a:p>
            <a:endParaRPr lang="en-US" sz="1200" dirty="0">
              <a:solidFill>
                <a:srgbClr val="67696A"/>
              </a:solidFill>
            </a:endParaRPr>
          </a:p>
          <a:p>
            <a:endParaRPr lang="en-US" sz="1200" dirty="0">
              <a:solidFill>
                <a:srgbClr val="74381D"/>
              </a:solidFill>
            </a:endParaRPr>
          </a:p>
          <a:p>
            <a:r>
              <a:rPr lang="en-US" sz="1200" b="1" dirty="0">
                <a:solidFill>
                  <a:srgbClr val="6E9A95"/>
                </a:solidFill>
              </a:rPr>
              <a:t>ON THE MOVE</a:t>
            </a:r>
            <a:r>
              <a:rPr lang="en-US" sz="1200" dirty="0">
                <a:solidFill>
                  <a:srgbClr val="6E9A95"/>
                </a:solidFill>
              </a:rPr>
              <a:t> – Kids Club</a:t>
            </a:r>
          </a:p>
          <a:p>
            <a:endParaRPr lang="en-US" sz="1200" dirty="0">
              <a:solidFill>
                <a:srgbClr val="71747B"/>
              </a:solidFill>
            </a:endParaRPr>
          </a:p>
          <a:p>
            <a:pPr marL="171450" indent="-171450">
              <a:buFont typeface="Wingdings" panose="05000000000000000000" pitchFamily="2" charset="2"/>
              <a:buChar char="ü"/>
            </a:pPr>
            <a:r>
              <a:rPr lang="en-US" sz="1200" dirty="0">
                <a:solidFill>
                  <a:srgbClr val="67696A"/>
                </a:solidFill>
              </a:rPr>
              <a:t>A host of fun activities and learning experiences organized daily, especially for kids</a:t>
            </a:r>
          </a:p>
          <a:p>
            <a:endParaRPr lang="en-US" sz="1200" dirty="0">
              <a:solidFill>
                <a:srgbClr val="74381D"/>
              </a:solidFill>
            </a:endParaRPr>
          </a:p>
          <a:p>
            <a:endParaRPr lang="en-US" sz="1200" dirty="0">
              <a:solidFill>
                <a:srgbClr val="74381D"/>
              </a:solidFill>
            </a:endParaRPr>
          </a:p>
          <a:p>
            <a:r>
              <a:rPr lang="en-US" sz="1200" b="1" dirty="0">
                <a:solidFill>
                  <a:srgbClr val="6E9A95"/>
                </a:solidFill>
              </a:rPr>
              <a:t>ENTERTAINMENT</a:t>
            </a:r>
          </a:p>
          <a:p>
            <a:endParaRPr lang="en-US" sz="1200" dirty="0">
              <a:solidFill>
                <a:srgbClr val="71747B"/>
              </a:solidFill>
            </a:endParaRPr>
          </a:p>
          <a:p>
            <a:pPr marL="171450" indent="-171450">
              <a:buFont typeface="Wingdings" panose="05000000000000000000" pitchFamily="2" charset="2"/>
              <a:buChar char="ü"/>
            </a:pPr>
            <a:r>
              <a:rPr lang="en-US" sz="1200" dirty="0">
                <a:solidFill>
                  <a:srgbClr val="67696A"/>
                </a:solidFill>
              </a:rPr>
              <a:t>Daily DJ Music or live entertainment</a:t>
            </a:r>
          </a:p>
          <a:p>
            <a:pPr marL="171450" indent="-171450">
              <a:buFont typeface="Wingdings" panose="05000000000000000000" pitchFamily="2" charset="2"/>
              <a:buChar char="ü"/>
            </a:pPr>
            <a:r>
              <a:rPr lang="en-US" sz="1200" dirty="0">
                <a:solidFill>
                  <a:srgbClr val="67696A"/>
                </a:solidFill>
              </a:rPr>
              <a:t>Engaging events organized on a weekly and seasonal basis</a:t>
            </a:r>
            <a:endParaRPr lang="en-US" sz="1200" dirty="0">
              <a:solidFill>
                <a:srgbClr val="74381D"/>
              </a:solidFill>
            </a:endParaRPr>
          </a:p>
        </p:txBody>
      </p:sp>
      <p:sp>
        <p:nvSpPr>
          <p:cNvPr id="2" name="TextBox 1">
            <a:extLst>
              <a:ext uri="{FF2B5EF4-FFF2-40B4-BE49-F238E27FC236}">
                <a16:creationId xmlns:a16="http://schemas.microsoft.com/office/drawing/2014/main" id="{AC0DD636-1190-D7A7-E051-7DE11271B34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455487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3840804"/>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301685" y="1285304"/>
            <a:ext cx="6051489" cy="5478423"/>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Activities &amp; Adventure</a:t>
            </a:r>
            <a:endParaRPr lang="en-US" sz="1600" dirty="0">
              <a:solidFill>
                <a:schemeClr val="bg1">
                  <a:lumMod val="50000"/>
                </a:schemeClr>
              </a:solidFill>
            </a:endParaRPr>
          </a:p>
          <a:p>
            <a:pPr marL="171450" indent="-171450">
              <a:buFont typeface="Arial" panose="020B0604020202020204" pitchFamily="34" charset="0"/>
              <a:buChar char="•"/>
            </a:pPr>
            <a:endParaRPr lang="en-US" sz="1200" dirty="0">
              <a:solidFill>
                <a:schemeClr val="bg1">
                  <a:lumMod val="50000"/>
                </a:schemeClr>
              </a:solidFill>
            </a:endParaRPr>
          </a:p>
          <a:p>
            <a:r>
              <a:rPr lang="en-US" sz="1200" b="1" dirty="0">
                <a:solidFill>
                  <a:srgbClr val="6E9A95"/>
                </a:solidFill>
              </a:rPr>
              <a:t>SNORKELING AND WATERSPORTS</a:t>
            </a:r>
          </a:p>
          <a:p>
            <a:endParaRPr lang="en-US" sz="1200" b="1" dirty="0">
              <a:solidFill>
                <a:srgbClr val="6E9A95"/>
              </a:solidFill>
            </a:endParaRPr>
          </a:p>
          <a:p>
            <a:pPr marL="171450" indent="-171450">
              <a:buFont typeface="Wingdings" panose="05000000000000000000" pitchFamily="2" charset="2"/>
              <a:buChar char="ü"/>
            </a:pPr>
            <a:r>
              <a:rPr lang="en-US" sz="1200" b="1" dirty="0">
                <a:solidFill>
                  <a:srgbClr val="6E9A95"/>
                </a:solidFill>
              </a:rPr>
              <a:t>Complimentary </a:t>
            </a:r>
            <a:r>
              <a:rPr lang="en-US" sz="1200" dirty="0">
                <a:solidFill>
                  <a:srgbClr val="67696A"/>
                </a:solidFill>
              </a:rPr>
              <a:t>use of non-motorized water sports throughout the stay. Includes *Windsurf,  Stand Up Paddle Boards, Canoes, Water Bikes, Waterlogs, and Water Castle Weekly and seasonal group activities</a:t>
            </a:r>
          </a:p>
          <a:p>
            <a:pPr marL="171450" indent="-171450">
              <a:buFont typeface="Wingdings" panose="05000000000000000000" pitchFamily="2" charset="2"/>
              <a:buChar char="ü"/>
            </a:pPr>
            <a:endParaRPr lang="en-US" sz="1200" dirty="0">
              <a:solidFill>
                <a:srgbClr val="67696A"/>
              </a:solidFill>
            </a:endParaRPr>
          </a:p>
          <a:p>
            <a:pPr lvl="1"/>
            <a:r>
              <a:rPr lang="en-US" sz="1200" dirty="0">
                <a:solidFill>
                  <a:srgbClr val="6E9A95"/>
                </a:solidFill>
              </a:rPr>
              <a:t>* Guests must clear a windsurfing competence check to avail the Windsurf</a:t>
            </a:r>
          </a:p>
          <a:p>
            <a:pPr marL="171450" indent="-171450">
              <a:buFont typeface="Wingdings" panose="05000000000000000000" pitchFamily="2" charset="2"/>
              <a:buChar char="ü"/>
            </a:pPr>
            <a:endParaRPr lang="en-US" sz="1200" dirty="0">
              <a:solidFill>
                <a:srgbClr val="67696A"/>
              </a:solidFill>
            </a:endParaRPr>
          </a:p>
          <a:p>
            <a:pPr marL="171450" indent="-171450">
              <a:buFont typeface="Wingdings" panose="05000000000000000000" pitchFamily="2" charset="2"/>
              <a:buChar char="ü"/>
            </a:pPr>
            <a:r>
              <a:rPr lang="en-US" sz="1200" b="1" dirty="0">
                <a:solidFill>
                  <a:srgbClr val="6E9A95"/>
                </a:solidFill>
              </a:rPr>
              <a:t>Complimentary</a:t>
            </a:r>
            <a:r>
              <a:rPr lang="en-US" sz="1200" dirty="0">
                <a:solidFill>
                  <a:srgbClr val="67696A"/>
                </a:solidFill>
              </a:rPr>
              <a:t> snorkeling equipment for all guests throughout their stay</a:t>
            </a:r>
          </a:p>
          <a:p>
            <a:pPr marL="171450" indent="-171450">
              <a:buFont typeface="Wingdings" panose="05000000000000000000" pitchFamily="2" charset="2"/>
              <a:buChar char="ü"/>
            </a:pPr>
            <a:endParaRPr lang="en-US" sz="1200" dirty="0">
              <a:solidFill>
                <a:srgbClr val="67696A"/>
              </a:solidFill>
            </a:endParaRPr>
          </a:p>
          <a:p>
            <a:pPr marL="171450" indent="-171450">
              <a:buFont typeface="Wingdings" panose="05000000000000000000" pitchFamily="2" charset="2"/>
              <a:buChar char="ü"/>
            </a:pPr>
            <a:r>
              <a:rPr lang="en-US" sz="1200" dirty="0">
                <a:solidFill>
                  <a:srgbClr val="6E9A95"/>
                </a:solidFill>
              </a:rPr>
              <a:t>TWO </a:t>
            </a:r>
            <a:r>
              <a:rPr lang="en-US" sz="1200" dirty="0">
                <a:solidFill>
                  <a:srgbClr val="67696A"/>
                </a:solidFill>
              </a:rPr>
              <a:t>snorkeling excursion shuttles daily to selected sites nearby**</a:t>
            </a:r>
          </a:p>
          <a:p>
            <a:pPr marL="628650" lvl="1" indent="-171450">
              <a:buFont typeface="Wingdings" panose="05000000000000000000" pitchFamily="2" charset="2"/>
              <a:buChar char="ü"/>
            </a:pPr>
            <a:r>
              <a:rPr lang="en-US" sz="1200" dirty="0">
                <a:solidFill>
                  <a:srgbClr val="6E9A95"/>
                </a:solidFill>
              </a:rPr>
              <a:t>**On pre-registration basis, weather permitting</a:t>
            </a:r>
          </a:p>
          <a:p>
            <a:pPr marL="171450" indent="-171450">
              <a:buFont typeface="Arial" panose="020B0604020202020204" pitchFamily="34" charset="0"/>
              <a:buChar char="•"/>
            </a:pPr>
            <a:endParaRPr lang="en-US" sz="1200" dirty="0">
              <a:solidFill>
                <a:srgbClr val="67696A"/>
              </a:solidFill>
            </a:endParaRPr>
          </a:p>
          <a:p>
            <a:pPr marL="171450" indent="-171450">
              <a:buFont typeface="Wingdings" panose="05000000000000000000" pitchFamily="2" charset="2"/>
              <a:buChar char="ü"/>
            </a:pPr>
            <a:r>
              <a:rPr lang="en-US" sz="1200" dirty="0">
                <a:solidFill>
                  <a:srgbClr val="6E9A95"/>
                </a:solidFill>
              </a:rPr>
              <a:t>20% Discount </a:t>
            </a:r>
            <a:r>
              <a:rPr lang="en-US" sz="1200" dirty="0">
                <a:solidFill>
                  <a:srgbClr val="67696A"/>
                </a:solidFill>
              </a:rPr>
              <a:t>on first </a:t>
            </a:r>
            <a:r>
              <a:rPr lang="en-US" sz="1200" b="1" dirty="0">
                <a:solidFill>
                  <a:srgbClr val="6E9A95"/>
                </a:solidFill>
              </a:rPr>
              <a:t>TWO </a:t>
            </a:r>
            <a:r>
              <a:rPr lang="en-US" sz="1200" dirty="0">
                <a:solidFill>
                  <a:srgbClr val="67696A"/>
                </a:solidFill>
              </a:rPr>
              <a:t>regular dives** per guest</a:t>
            </a:r>
            <a:endParaRPr lang="dv-MV" sz="1200" dirty="0">
              <a:solidFill>
                <a:srgbClr val="67696A"/>
              </a:solidFill>
            </a:endParaRPr>
          </a:p>
          <a:p>
            <a:pPr marL="171450" indent="-171450">
              <a:buFont typeface="Arial" panose="020B0604020202020204" pitchFamily="34" charset="0"/>
              <a:buChar char="•"/>
            </a:pPr>
            <a:endParaRPr lang="dv-MV" sz="1200" dirty="0">
              <a:solidFill>
                <a:srgbClr val="67696A"/>
              </a:solidFill>
            </a:endParaRPr>
          </a:p>
          <a:p>
            <a:r>
              <a:rPr lang="en-US" sz="1200" b="1" dirty="0">
                <a:solidFill>
                  <a:srgbClr val="6E9A95"/>
                </a:solidFill>
              </a:rPr>
              <a:t>EXCURSIONS**</a:t>
            </a:r>
          </a:p>
          <a:p>
            <a:endParaRPr lang="en-US" sz="1200" dirty="0">
              <a:solidFill>
                <a:srgbClr val="71747B"/>
              </a:solidFill>
            </a:endParaRPr>
          </a:p>
          <a:p>
            <a:pPr marL="171450" indent="-171450">
              <a:buFont typeface="Wingdings" panose="05000000000000000000" pitchFamily="2" charset="2"/>
              <a:buChar char="ü"/>
            </a:pPr>
            <a:r>
              <a:rPr lang="en-US" sz="1200" dirty="0">
                <a:solidFill>
                  <a:srgbClr val="6E9A95"/>
                </a:solidFill>
              </a:rPr>
              <a:t>Sunset fishing </a:t>
            </a:r>
            <a:r>
              <a:rPr lang="en-US" sz="1200" b="1" dirty="0">
                <a:solidFill>
                  <a:srgbClr val="6E9A95"/>
                </a:solidFill>
              </a:rPr>
              <a:t>ONCE</a:t>
            </a:r>
            <a:r>
              <a:rPr lang="en-US" sz="1200" dirty="0">
                <a:solidFill>
                  <a:srgbClr val="67696A"/>
                </a:solidFill>
              </a:rPr>
              <a:t> per guest during stay</a:t>
            </a:r>
          </a:p>
          <a:p>
            <a:pPr marL="171450" indent="-171450">
              <a:buFont typeface="Wingdings" panose="05000000000000000000" pitchFamily="2" charset="2"/>
              <a:buChar char="ü"/>
            </a:pPr>
            <a:endParaRPr lang="en-US" sz="1200" dirty="0">
              <a:solidFill>
                <a:srgbClr val="67696A"/>
              </a:solidFill>
            </a:endParaRPr>
          </a:p>
          <a:p>
            <a:pPr marL="171450" indent="-171450">
              <a:buFont typeface="Wingdings" panose="05000000000000000000" pitchFamily="2" charset="2"/>
              <a:buChar char="ü"/>
            </a:pPr>
            <a:r>
              <a:rPr lang="en-US" sz="1200" b="1" dirty="0">
                <a:solidFill>
                  <a:srgbClr val="6E9A95"/>
                </a:solidFill>
              </a:rPr>
              <a:t>ONE </a:t>
            </a:r>
            <a:r>
              <a:rPr lang="en-US" sz="1200" dirty="0">
                <a:solidFill>
                  <a:srgbClr val="6E9A95"/>
                </a:solidFill>
              </a:rPr>
              <a:t>Complimentary</a:t>
            </a:r>
            <a:r>
              <a:rPr lang="en-US" sz="1200" dirty="0">
                <a:solidFill>
                  <a:srgbClr val="67696A"/>
                </a:solidFill>
              </a:rPr>
              <a:t> excursion per guest from a selection of excursions:</a:t>
            </a:r>
          </a:p>
          <a:p>
            <a:pPr marL="628650" lvl="1" indent="-171450">
              <a:buFont typeface="Wingdings" panose="05000000000000000000" pitchFamily="2" charset="2"/>
              <a:buChar char="§"/>
            </a:pPr>
            <a:r>
              <a:rPr lang="en-US" sz="1200" dirty="0">
                <a:solidFill>
                  <a:srgbClr val="67696A"/>
                </a:solidFill>
              </a:rPr>
              <a:t>Sunset Cruise</a:t>
            </a:r>
          </a:p>
          <a:p>
            <a:pPr marL="628650" lvl="1" indent="-171450">
              <a:buFont typeface="Wingdings" panose="05000000000000000000" pitchFamily="2" charset="2"/>
              <a:buChar char="§"/>
            </a:pPr>
            <a:r>
              <a:rPr lang="en-US" sz="1200" dirty="0">
                <a:solidFill>
                  <a:srgbClr val="67696A"/>
                </a:solidFill>
              </a:rPr>
              <a:t>Stargazing cruise</a:t>
            </a:r>
          </a:p>
          <a:p>
            <a:endParaRPr lang="en-US" sz="1100" dirty="0">
              <a:solidFill>
                <a:srgbClr val="6E9A95"/>
              </a:solidFill>
            </a:endParaRPr>
          </a:p>
          <a:p>
            <a:r>
              <a:rPr lang="en-US" sz="1100" dirty="0">
                <a:solidFill>
                  <a:srgbClr val="6E9A95"/>
                </a:solidFill>
              </a:rPr>
              <a:t>** Weather permitting</a:t>
            </a:r>
          </a:p>
          <a:p>
            <a:pPr marL="171450" indent="-171450">
              <a:buFont typeface="Arial" panose="020B0604020202020204" pitchFamily="34" charset="0"/>
              <a:buChar char="•"/>
            </a:pPr>
            <a:endParaRPr lang="dv-MV" sz="1200" dirty="0">
              <a:solidFill>
                <a:srgbClr val="67696A"/>
              </a:solidFill>
            </a:endParaRPr>
          </a:p>
          <a:p>
            <a:pPr marL="171450" indent="-171450">
              <a:buFont typeface="Arial" panose="020B0604020202020204" pitchFamily="34" charset="0"/>
              <a:buChar char="•"/>
            </a:pPr>
            <a:endParaRPr lang="dv-MV" sz="1200" dirty="0">
              <a:solidFill>
                <a:srgbClr val="67696A"/>
              </a:solidFill>
            </a:endParaRPr>
          </a:p>
          <a:p>
            <a:pPr marL="171450" indent="-171450">
              <a:buFont typeface="Arial" panose="020B0604020202020204" pitchFamily="34" charset="0"/>
              <a:buChar char="•"/>
            </a:pPr>
            <a:endParaRPr lang="en-US" sz="1200" dirty="0">
              <a:solidFill>
                <a:srgbClr val="67696A"/>
              </a:solidFill>
            </a:endParaRPr>
          </a:p>
        </p:txBody>
      </p:sp>
      <p:sp>
        <p:nvSpPr>
          <p:cNvPr id="2" name="TextBox 1">
            <a:extLst>
              <a:ext uri="{FF2B5EF4-FFF2-40B4-BE49-F238E27FC236}">
                <a16:creationId xmlns:a16="http://schemas.microsoft.com/office/drawing/2014/main" id="{6003D055-5C7A-DB87-520D-69DC624F7557}"/>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177266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963038"/>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5" y="1343274"/>
            <a:ext cx="6289615" cy="4832092"/>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Additional Services: </a:t>
            </a:r>
          </a:p>
          <a:p>
            <a:endParaRPr lang="en-US" sz="1600" dirty="0">
              <a:solidFill>
                <a:schemeClr val="bg1">
                  <a:lumMod val="50000"/>
                </a:schemeClr>
              </a:solidFill>
            </a:endParaRPr>
          </a:p>
          <a:p>
            <a:r>
              <a:rPr lang="en-US" sz="1200" b="1" dirty="0">
                <a:solidFill>
                  <a:srgbClr val="6E9A95"/>
                </a:solidFill>
              </a:rPr>
              <a:t>ELE|NA AYUR**</a:t>
            </a:r>
          </a:p>
          <a:p>
            <a:endParaRPr lang="en-US" sz="1200" dirty="0">
              <a:solidFill>
                <a:schemeClr val="bg1">
                  <a:lumMod val="50000"/>
                </a:schemeClr>
              </a:solidFill>
            </a:endParaRPr>
          </a:p>
          <a:p>
            <a:r>
              <a:rPr lang="en-US" sz="1200" dirty="0">
                <a:solidFill>
                  <a:schemeClr val="bg1">
                    <a:lumMod val="50000"/>
                  </a:schemeClr>
                </a:solidFill>
              </a:rPr>
              <a:t>The overwater ELENA Spa at VARU offers a range of holistic treatment inspired by natural elements, that nourish the mind, body, and soul</a:t>
            </a:r>
          </a:p>
          <a:p>
            <a:endParaRPr lang="en-US" sz="1200" dirty="0">
              <a:solidFill>
                <a:srgbClr val="74381D"/>
              </a:solidFill>
            </a:endParaRPr>
          </a:p>
          <a:p>
            <a:r>
              <a:rPr lang="en-US" sz="1200" dirty="0">
                <a:solidFill>
                  <a:srgbClr val="67696A"/>
                </a:solidFill>
              </a:rPr>
              <a:t>**Eligible per person per stay for adults (18 years &amp; above) depending on the duration of the stay:</a:t>
            </a:r>
            <a:br>
              <a:rPr lang="en-US" sz="1200" dirty="0">
                <a:solidFill>
                  <a:srgbClr val="67696A"/>
                </a:solidFill>
              </a:rPr>
            </a:br>
            <a:endParaRPr lang="en-US" sz="1200" dirty="0">
              <a:solidFill>
                <a:srgbClr val="67696A"/>
              </a:solidFill>
            </a:endParaRPr>
          </a:p>
          <a:p>
            <a:pPr marL="628650" lvl="1" indent="-171450">
              <a:buFont typeface="Wingdings" panose="05000000000000000000" pitchFamily="2" charset="2"/>
              <a:buChar char="ü"/>
            </a:pPr>
            <a:r>
              <a:rPr lang="en-US" sz="1200" dirty="0">
                <a:solidFill>
                  <a:srgbClr val="6E9A95"/>
                </a:solidFill>
              </a:rPr>
              <a:t>4-7 nights stay: 	</a:t>
            </a:r>
            <a:r>
              <a:rPr lang="en-US" sz="1200" b="1" dirty="0">
                <a:solidFill>
                  <a:srgbClr val="6E9A95"/>
                </a:solidFill>
              </a:rPr>
              <a:t>ONE</a:t>
            </a:r>
            <a:r>
              <a:rPr lang="en-US" sz="1200" dirty="0">
                <a:solidFill>
                  <a:srgbClr val="6E9A95"/>
                </a:solidFill>
              </a:rPr>
              <a:t> 45-minute spa treatment</a:t>
            </a:r>
          </a:p>
          <a:p>
            <a:pPr marL="628650" lvl="1" indent="-171450">
              <a:buFont typeface="Wingdings" panose="05000000000000000000" pitchFamily="2" charset="2"/>
              <a:buChar char="ü"/>
            </a:pPr>
            <a:r>
              <a:rPr lang="en-US" sz="1200" dirty="0">
                <a:solidFill>
                  <a:srgbClr val="6E9A95"/>
                </a:solidFill>
              </a:rPr>
              <a:t>8-11 nights stay:	</a:t>
            </a:r>
            <a:r>
              <a:rPr lang="en-US" sz="1200" b="1" dirty="0">
                <a:solidFill>
                  <a:srgbClr val="6E9A95"/>
                </a:solidFill>
              </a:rPr>
              <a:t>TWO</a:t>
            </a:r>
            <a:r>
              <a:rPr lang="en-US" sz="1200" dirty="0">
                <a:solidFill>
                  <a:srgbClr val="6E9A95"/>
                </a:solidFill>
              </a:rPr>
              <a:t> 45-minute spa treatment</a:t>
            </a:r>
          </a:p>
          <a:p>
            <a:pPr marL="628650" lvl="1" indent="-171450">
              <a:buFont typeface="Wingdings" panose="05000000000000000000" pitchFamily="2" charset="2"/>
              <a:buChar char="ü"/>
            </a:pPr>
            <a:r>
              <a:rPr lang="en-US" sz="1200" dirty="0">
                <a:solidFill>
                  <a:srgbClr val="6E9A95"/>
                </a:solidFill>
              </a:rPr>
              <a:t>12-15 nights stay: 	</a:t>
            </a:r>
            <a:r>
              <a:rPr lang="en-US" sz="1200" b="1" dirty="0">
                <a:solidFill>
                  <a:srgbClr val="6E9A95"/>
                </a:solidFill>
              </a:rPr>
              <a:t>THREE</a:t>
            </a:r>
            <a:r>
              <a:rPr lang="en-US" sz="1200" dirty="0">
                <a:solidFill>
                  <a:srgbClr val="6E9A95"/>
                </a:solidFill>
              </a:rPr>
              <a:t> 45-minute spa treatment</a:t>
            </a:r>
          </a:p>
          <a:p>
            <a:pPr marL="628650" lvl="1" indent="-171450">
              <a:buFont typeface="Wingdings" panose="05000000000000000000" pitchFamily="2" charset="2"/>
              <a:buChar char="ü"/>
            </a:pPr>
            <a:r>
              <a:rPr lang="en-US" sz="1200" dirty="0">
                <a:solidFill>
                  <a:srgbClr val="6E9A95"/>
                </a:solidFill>
              </a:rPr>
              <a:t>16-19 nights stay:	</a:t>
            </a:r>
            <a:r>
              <a:rPr lang="en-US" sz="1200" b="1" dirty="0">
                <a:solidFill>
                  <a:srgbClr val="6E9A95"/>
                </a:solidFill>
              </a:rPr>
              <a:t>FOUR</a:t>
            </a:r>
            <a:r>
              <a:rPr lang="en-US" sz="1200" dirty="0">
                <a:solidFill>
                  <a:srgbClr val="6E9A95"/>
                </a:solidFill>
              </a:rPr>
              <a:t> 45-minutes spa treatment</a:t>
            </a:r>
          </a:p>
          <a:p>
            <a:pPr marL="171450" indent="-171450">
              <a:buFont typeface="Arial" panose="020B0604020202020204" pitchFamily="34" charset="0"/>
              <a:buChar char="•"/>
            </a:pPr>
            <a:endParaRPr lang="en-US" sz="1200" dirty="0">
              <a:solidFill>
                <a:srgbClr val="67696A"/>
              </a:solidFill>
            </a:endParaRPr>
          </a:p>
          <a:p>
            <a:r>
              <a:rPr lang="en-US" sz="1200" dirty="0">
                <a:solidFill>
                  <a:srgbClr val="67696A"/>
                </a:solidFill>
              </a:rPr>
              <a:t>**Additional Spa Services is for </a:t>
            </a:r>
            <a:r>
              <a:rPr lang="en-US" sz="1200" b="1" dirty="0">
                <a:solidFill>
                  <a:srgbClr val="6E9A95"/>
                </a:solidFill>
              </a:rPr>
              <a:t>EVERY FOUR NIGHTS OF STAY</a:t>
            </a:r>
          </a:p>
          <a:p>
            <a:pPr marL="171450" indent="-171450">
              <a:buFont typeface="Arial" panose="020B0604020202020204" pitchFamily="34" charset="0"/>
              <a:buChar char="•"/>
            </a:pPr>
            <a:endParaRPr lang="en-US" sz="1200" dirty="0">
              <a:solidFill>
                <a:srgbClr val="67696A"/>
              </a:solidFill>
            </a:endParaRPr>
          </a:p>
          <a:p>
            <a:pPr marL="171450" indent="-171450">
              <a:buFont typeface="Arial" panose="020B0604020202020204" pitchFamily="34" charset="0"/>
              <a:buChar char="•"/>
            </a:pPr>
            <a:endParaRPr lang="en-US" sz="1200" dirty="0">
              <a:solidFill>
                <a:srgbClr val="67696A"/>
              </a:solidFill>
            </a:endParaRPr>
          </a:p>
          <a:p>
            <a:r>
              <a:rPr lang="en-US" sz="1200" b="1" dirty="0">
                <a:solidFill>
                  <a:srgbClr val="6E9A95"/>
                </a:solidFill>
              </a:rPr>
              <a:t>IN VILLA MINIBAR</a:t>
            </a:r>
          </a:p>
          <a:p>
            <a:endParaRPr lang="en-US" sz="1200" dirty="0">
              <a:solidFill>
                <a:srgbClr val="71747B"/>
              </a:solidFill>
            </a:endParaRPr>
          </a:p>
          <a:p>
            <a:r>
              <a:rPr lang="en-US" sz="1200" dirty="0">
                <a:solidFill>
                  <a:srgbClr val="67696A"/>
                </a:solidFill>
              </a:rPr>
              <a:t>Replenished </a:t>
            </a:r>
            <a:r>
              <a:rPr lang="en-US" sz="1200" b="1" dirty="0">
                <a:solidFill>
                  <a:srgbClr val="6E9A95"/>
                </a:solidFill>
              </a:rPr>
              <a:t>DAILY</a:t>
            </a:r>
            <a:r>
              <a:rPr lang="en-US" sz="1200" dirty="0">
                <a:solidFill>
                  <a:srgbClr val="67696A"/>
                </a:solidFill>
              </a:rPr>
              <a:t> with an assortment of wines, beer, soft beverages, and snacks</a:t>
            </a:r>
          </a:p>
          <a:p>
            <a:pPr marL="171450" indent="-171450">
              <a:buFont typeface="Arial" panose="020B0604020202020204" pitchFamily="34" charset="0"/>
              <a:buChar char="•"/>
            </a:pPr>
            <a:endParaRPr lang="en-US" sz="1200" dirty="0">
              <a:solidFill>
                <a:srgbClr val="67696A"/>
              </a:solidFill>
            </a:endParaRPr>
          </a:p>
          <a:p>
            <a:endParaRPr lang="dv-MV" sz="1200" dirty="0">
              <a:solidFill>
                <a:srgbClr val="67696A"/>
              </a:solidFill>
            </a:endParaRPr>
          </a:p>
          <a:p>
            <a:pPr marL="171450" indent="-171450">
              <a:buFont typeface="Arial" panose="020B0604020202020204" pitchFamily="34" charset="0"/>
              <a:buChar char="•"/>
            </a:pPr>
            <a:endParaRPr lang="dv-MV" sz="1200" dirty="0">
              <a:solidFill>
                <a:srgbClr val="67696A"/>
              </a:solidFill>
            </a:endParaRPr>
          </a:p>
          <a:p>
            <a:pPr marL="171450" indent="-171450">
              <a:buFont typeface="Arial" panose="020B0604020202020204" pitchFamily="34" charset="0"/>
              <a:buChar char="•"/>
            </a:pPr>
            <a:endParaRPr lang="en-US" sz="1200" dirty="0">
              <a:solidFill>
                <a:srgbClr val="67696A"/>
              </a:solidFill>
            </a:endParaRPr>
          </a:p>
        </p:txBody>
      </p:sp>
      <p:sp>
        <p:nvSpPr>
          <p:cNvPr id="2" name="TextBox 1">
            <a:extLst>
              <a:ext uri="{FF2B5EF4-FFF2-40B4-BE49-F238E27FC236}">
                <a16:creationId xmlns:a16="http://schemas.microsoft.com/office/drawing/2014/main" id="{46BE3084-987C-7DEA-037F-811B88959296}"/>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3684866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1921"/>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Beach Villas</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5" y="1343274"/>
            <a:ext cx="5448301" cy="2677656"/>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Beach Villa </a:t>
            </a:r>
            <a:r>
              <a:rPr lang="en-US" sz="1600" dirty="0">
                <a:solidFill>
                  <a:schemeClr val="bg1">
                    <a:lumMod val="50000"/>
                  </a:schemeClr>
                </a:solidFill>
                <a:latin typeface="Tiempos Headline Regular" panose="02020503060303060403" pitchFamily="18" charset="0"/>
                <a:ea typeface="SimSun" panose="02010600030101010101" pitchFamily="2" charset="-122"/>
                <a:cs typeface="Times New Roman" panose="02020603050405020304" pitchFamily="18" charset="0"/>
              </a:rPr>
              <a:t>– </a:t>
            </a:r>
            <a:r>
              <a:rPr lang="en-US" sz="1600" dirty="0">
                <a:solidFill>
                  <a:srgbClr val="6E9A95"/>
                </a:solidFill>
                <a:ea typeface="SimSun" panose="02010600030101010101" pitchFamily="2" charset="-122"/>
                <a:cs typeface="Times New Roman" panose="02020603050405020304" pitchFamily="18" charset="0"/>
              </a:rPr>
              <a:t>16 </a:t>
            </a:r>
            <a:r>
              <a:rPr lang="en-US" sz="1600" b="0" dirty="0">
                <a:solidFill>
                  <a:srgbClr val="6E9A95"/>
                </a:solidFill>
              </a:rPr>
              <a:t>units - 75m²</a:t>
            </a:r>
            <a:endParaRPr lang="en-US" sz="1600" b="1" dirty="0">
              <a:solidFill>
                <a:srgbClr val="6E9A95"/>
              </a:solidFill>
            </a:endParaRPr>
          </a:p>
          <a:p>
            <a:b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br>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Beach Villa with Pool - </a:t>
            </a:r>
            <a:r>
              <a:rPr lang="en-US" sz="1400" b="0" dirty="0">
                <a:solidFill>
                  <a:srgbClr val="6E9A95"/>
                </a:solidFill>
              </a:rPr>
              <a:t>15 units - 90m² with 10m² Pool </a:t>
            </a:r>
          </a:p>
          <a:p>
            <a:endParaRPr lang="en-US" sz="1200" dirty="0">
              <a:solidFill>
                <a:schemeClr val="bg1">
                  <a:lumMod val="50000"/>
                </a:schemeClr>
              </a:solidFill>
            </a:endParaRPr>
          </a:p>
          <a:p>
            <a:r>
              <a:rPr lang="en-US" sz="1200" dirty="0">
                <a:solidFill>
                  <a:schemeClr val="bg1">
                    <a:lumMod val="50000"/>
                  </a:schemeClr>
                </a:solidFill>
              </a:rPr>
              <a:t>All villas have direct access to the surrounding pristine white sandy beaches views of the ocean beyond. </a:t>
            </a:r>
          </a:p>
          <a:p>
            <a:endParaRPr lang="en-US" sz="1200" dirty="0">
              <a:solidFill>
                <a:schemeClr val="bg1">
                  <a:lumMod val="50000"/>
                </a:schemeClr>
              </a:solidFill>
            </a:endParaRPr>
          </a:p>
          <a:p>
            <a:r>
              <a:rPr lang="en-US" sz="1200" dirty="0">
                <a:solidFill>
                  <a:schemeClr val="bg1">
                    <a:lumMod val="50000"/>
                  </a:schemeClr>
                </a:solidFill>
              </a:rPr>
              <a:t>Villas come with spacious interiors and outdoor decks surrounded by lush green vegetation. Interiors are appointed with natural materials of wood and stone, minimalistic design with splashes of </a:t>
            </a:r>
            <a:r>
              <a:rPr lang="en-US" sz="1200" dirty="0" err="1">
                <a:solidFill>
                  <a:schemeClr val="bg1">
                    <a:lumMod val="50000"/>
                  </a:schemeClr>
                </a:solidFill>
              </a:rPr>
              <a:t>colours</a:t>
            </a:r>
            <a:r>
              <a:rPr lang="en-US" sz="1200" dirty="0">
                <a:solidFill>
                  <a:schemeClr val="bg1">
                    <a:lumMod val="50000"/>
                  </a:schemeClr>
                </a:solidFill>
              </a:rPr>
              <a:t> and decorative items.</a:t>
            </a:r>
          </a:p>
          <a:p>
            <a:endParaRPr lang="en-US" sz="1200" dirty="0">
              <a:solidFill>
                <a:schemeClr val="bg1">
                  <a:lumMod val="50000"/>
                </a:schemeClr>
              </a:solidFill>
            </a:endParaRPr>
          </a:p>
          <a:p>
            <a:r>
              <a:rPr lang="en-US" sz="1200" dirty="0">
                <a:solidFill>
                  <a:schemeClr val="bg1">
                    <a:lumMod val="50000"/>
                  </a:schemeClr>
                </a:solidFill>
              </a:rPr>
              <a:t>Each villa comes with traditional open-air bathrooms and luxurious interiors and furnishings. </a:t>
            </a:r>
            <a:r>
              <a:rPr lang="en-US" sz="1200" b="1" dirty="0">
                <a:solidFill>
                  <a:srgbClr val="6E9A95"/>
                </a:solidFill>
              </a:rPr>
              <a:t>Guests have the option of enjoying a 10m² private pool on the deck!</a:t>
            </a:r>
            <a:endParaRPr lang="en-US" sz="1200" dirty="0">
              <a:solidFill>
                <a:srgbClr val="67696A"/>
              </a:solidFill>
            </a:endParaRPr>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cxnSp>
        <p:nvCxnSpPr>
          <p:cNvPr id="11" name="Straight Connector 10">
            <a:extLst>
              <a:ext uri="{FF2B5EF4-FFF2-40B4-BE49-F238E27FC236}">
                <a16:creationId xmlns:a16="http://schemas.microsoft.com/office/drawing/2014/main" id="{99C9DB87-F59D-E408-D43B-B07D54E839F8}"/>
              </a:ext>
            </a:extLst>
          </p:cNvPr>
          <p:cNvCxnSpPr>
            <a:cxnSpLocks/>
          </p:cNvCxnSpPr>
          <p:nvPr/>
        </p:nvCxnSpPr>
        <p:spPr>
          <a:xfrm flipH="1">
            <a:off x="301686" y="1781175"/>
            <a:ext cx="3146364" cy="0"/>
          </a:xfrm>
          <a:prstGeom prst="line">
            <a:avLst/>
          </a:prstGeom>
          <a:ln>
            <a:solidFill>
              <a:srgbClr val="A9D1C5"/>
            </a:solidFill>
          </a:ln>
        </p:spPr>
        <p:style>
          <a:lnRef idx="1">
            <a:schemeClr val="accent1"/>
          </a:lnRef>
          <a:fillRef idx="0">
            <a:schemeClr val="accent1"/>
          </a:fillRef>
          <a:effectRef idx="0">
            <a:schemeClr val="accent1"/>
          </a:effectRef>
          <a:fontRef idx="minor">
            <a:schemeClr val="tx1"/>
          </a:fontRef>
        </p:style>
      </p:cxnSp>
      <p:graphicFrame>
        <p:nvGraphicFramePr>
          <p:cNvPr id="13" name="Table 13">
            <a:extLst>
              <a:ext uri="{FF2B5EF4-FFF2-40B4-BE49-F238E27FC236}">
                <a16:creationId xmlns:a16="http://schemas.microsoft.com/office/drawing/2014/main" id="{047B5BFC-089A-1A9A-DF6A-F4A39D8CEF65}"/>
              </a:ext>
            </a:extLst>
          </p:cNvPr>
          <p:cNvGraphicFramePr>
            <a:graphicFrameLocks noGrp="1"/>
          </p:cNvGraphicFramePr>
          <p:nvPr>
            <p:extLst>
              <p:ext uri="{D42A27DB-BD31-4B8C-83A1-F6EECF244321}">
                <p14:modId xmlns:p14="http://schemas.microsoft.com/office/powerpoint/2010/main" val="798086059"/>
              </p:ext>
            </p:extLst>
          </p:nvPr>
        </p:nvGraphicFramePr>
        <p:xfrm>
          <a:off x="276285" y="5259908"/>
          <a:ext cx="5397501" cy="302692"/>
        </p:xfrm>
        <a:graphic>
          <a:graphicData uri="http://schemas.openxmlformats.org/drawingml/2006/table">
            <a:tbl>
              <a:tblPr firstRow="1" bandRow="1">
                <a:tableStyleId>{5C22544A-7EE6-4342-B048-85BDC9FD1C3A}</a:tableStyleId>
              </a:tblPr>
              <a:tblGrid>
                <a:gridCol w="5397501">
                  <a:extLst>
                    <a:ext uri="{9D8B030D-6E8A-4147-A177-3AD203B41FA5}">
                      <a16:colId xmlns:a16="http://schemas.microsoft.com/office/drawing/2014/main" val="2162030974"/>
                    </a:ext>
                  </a:extLst>
                </a:gridCol>
              </a:tblGrid>
              <a:tr h="302692">
                <a:tc>
                  <a:txBody>
                    <a:bodyPr/>
                    <a:lstStyle/>
                    <a:p>
                      <a:pPr algn="l"/>
                      <a:r>
                        <a:rPr lang="en-US" sz="1100" b="0" i="0" kern="1200" dirty="0">
                          <a:solidFill>
                            <a:schemeClr val="bg1"/>
                          </a:solidFill>
                          <a:effectLst/>
                          <a:latin typeface="+mn-lt"/>
                          <a:ea typeface="+mn-ea"/>
                          <a:cs typeface="+mn-cs"/>
                        </a:rPr>
                        <a:t>2 Adults + 1 Child or 3 Adults</a:t>
                      </a:r>
                      <a:endParaRPr lang="en-US" sz="1100" b="0" dirty="0">
                        <a:solidFill>
                          <a:schemeClr val="bg1"/>
                        </a:solidFill>
                      </a:endParaRPr>
                    </a:p>
                  </a:txBody>
                  <a:tcPr>
                    <a:lnL w="12700" cmpd="sng">
                      <a:noFill/>
                    </a:lnL>
                    <a:lnR w="12700" cmpd="sng">
                      <a:noFill/>
                    </a:lnR>
                    <a:lnT w="38100" cmpd="sng">
                      <a:noFill/>
                    </a:lnT>
                    <a:lnB w="12700" cmpd="sng">
                      <a:noFill/>
                    </a:lnB>
                    <a:solidFill>
                      <a:srgbClr val="6E9A95"/>
                    </a:solidFill>
                  </a:tcPr>
                </a:tc>
                <a:extLst>
                  <a:ext uri="{0D108BD9-81ED-4DB2-BD59-A6C34878D82A}">
                    <a16:rowId xmlns:a16="http://schemas.microsoft.com/office/drawing/2014/main" val="1761191570"/>
                  </a:ext>
                </a:extLst>
              </a:tr>
            </a:tbl>
          </a:graphicData>
        </a:graphic>
      </p:graphicFrame>
      <p:sp>
        <p:nvSpPr>
          <p:cNvPr id="17" name="TextBox 16">
            <a:extLst>
              <a:ext uri="{FF2B5EF4-FFF2-40B4-BE49-F238E27FC236}">
                <a16:creationId xmlns:a16="http://schemas.microsoft.com/office/drawing/2014/main" id="{27DC16AA-E6DF-4D48-4B85-E8A31E8C9868}"/>
              </a:ext>
            </a:extLst>
          </p:cNvPr>
          <p:cNvSpPr txBox="1"/>
          <p:nvPr/>
        </p:nvSpPr>
        <p:spPr>
          <a:xfrm>
            <a:off x="225485" y="4916775"/>
            <a:ext cx="6096000" cy="307777"/>
          </a:xfrm>
          <a:prstGeom prst="rect">
            <a:avLst/>
          </a:prstGeom>
          <a:noFill/>
        </p:spPr>
        <p:txBody>
          <a:bodyPr wrap="square">
            <a:spAutoFit/>
          </a:bodyPr>
          <a:lstStyle/>
          <a:p>
            <a:r>
              <a:rPr lang="en-US" sz="14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Maximum Villa Occupancy</a:t>
            </a:r>
            <a:endParaRPr lang="en-US" sz="1400" dirty="0"/>
          </a:p>
        </p:txBody>
      </p:sp>
    </p:spTree>
    <p:extLst>
      <p:ext uri="{BB962C8B-B14F-4D97-AF65-F5344CB8AC3E}">
        <p14:creationId xmlns:p14="http://schemas.microsoft.com/office/powerpoint/2010/main" val="2128307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3" name="TextBox 2">
            <a:extLst>
              <a:ext uri="{FF2B5EF4-FFF2-40B4-BE49-F238E27FC236}">
                <a16:creationId xmlns:a16="http://schemas.microsoft.com/office/drawing/2014/main" id="{70E939AD-BCCC-874D-7D1E-301647FE6ACD}"/>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Beach Villa</a:t>
            </a:r>
          </a:p>
        </p:txBody>
      </p:sp>
      <p:pic>
        <p:nvPicPr>
          <p:cNvPr id="4" name="Picture 3">
            <a:extLst>
              <a:ext uri="{FF2B5EF4-FFF2-40B4-BE49-F238E27FC236}">
                <a16:creationId xmlns:a16="http://schemas.microsoft.com/office/drawing/2014/main" id="{D4C9FCCD-D485-3983-4FD5-0927DAE61829}"/>
              </a:ext>
            </a:extLst>
          </p:cNvPr>
          <p:cNvPicPr>
            <a:picLocks noChangeAspect="1"/>
          </p:cNvPicPr>
          <p:nvPr/>
        </p:nvPicPr>
        <p:blipFill>
          <a:blip r:embed="rId3"/>
          <a:stretch>
            <a:fillRect/>
          </a:stretch>
        </p:blipFill>
        <p:spPr>
          <a:xfrm>
            <a:off x="2186650" y="963037"/>
            <a:ext cx="7666540" cy="5429418"/>
          </a:xfrm>
          <a:prstGeom prst="rect">
            <a:avLst/>
          </a:prstGeom>
        </p:spPr>
      </p:pic>
    </p:spTree>
    <p:extLst>
      <p:ext uri="{BB962C8B-B14F-4D97-AF65-F5344CB8AC3E}">
        <p14:creationId xmlns:p14="http://schemas.microsoft.com/office/powerpoint/2010/main" val="3928069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3" name="TextBox 2">
            <a:extLst>
              <a:ext uri="{FF2B5EF4-FFF2-40B4-BE49-F238E27FC236}">
                <a16:creationId xmlns:a16="http://schemas.microsoft.com/office/drawing/2014/main" id="{70E939AD-BCCC-874D-7D1E-301647FE6ACD}"/>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Beach Villa with Pool</a:t>
            </a:r>
          </a:p>
        </p:txBody>
      </p:sp>
      <p:pic>
        <p:nvPicPr>
          <p:cNvPr id="6" name="Picture 5" descr="A floor plan of a house&#10;&#10;Description automatically generated">
            <a:extLst>
              <a:ext uri="{FF2B5EF4-FFF2-40B4-BE49-F238E27FC236}">
                <a16:creationId xmlns:a16="http://schemas.microsoft.com/office/drawing/2014/main" id="{CA57CCC3-CDF4-A05A-7F71-0817DFFF5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9299" y="994011"/>
            <a:ext cx="8153401" cy="5398444"/>
          </a:xfrm>
          <a:prstGeom prst="rect">
            <a:avLst/>
          </a:prstGeom>
        </p:spPr>
      </p:pic>
    </p:spTree>
    <p:extLst>
      <p:ext uri="{BB962C8B-B14F-4D97-AF65-F5344CB8AC3E}">
        <p14:creationId xmlns:p14="http://schemas.microsoft.com/office/powerpoint/2010/main" val="2522859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963038"/>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81000" y="1224360"/>
            <a:ext cx="5894997" cy="3387722"/>
          </a:xfrm>
          <a:prstGeom prst="rect">
            <a:avLst/>
          </a:prstGeom>
          <a:noFill/>
        </p:spPr>
        <p:txBody>
          <a:bodyPr wrap="square" rtlCol="0">
            <a:spAutoFit/>
          </a:bodyPr>
          <a:lstStyle/>
          <a:p>
            <a:pPr algn="just"/>
            <a:r>
              <a:rPr lang="en-US" sz="1200" dirty="0">
                <a:solidFill>
                  <a:srgbClr val="67696A"/>
                </a:solidFill>
              </a:rPr>
              <a:t>Located in the North-West edge of Malé Atoll in the Maldives, </a:t>
            </a:r>
            <a:r>
              <a:rPr lang="en-US" sz="1200" b="1" dirty="0">
                <a:solidFill>
                  <a:srgbClr val="67696A"/>
                </a:solidFill>
              </a:rPr>
              <a:t>the multi award-winning 5-star resort </a:t>
            </a:r>
            <a:r>
              <a:rPr lang="en-US" sz="1200" dirty="0">
                <a:solidFill>
                  <a:srgbClr val="67696A"/>
                </a:solidFill>
              </a:rPr>
              <a:t>offers a truly Maldivian experience by incorporating aspects of local traditions and cultures, structural design - fused together with bursts of chic tropical vibes. </a:t>
            </a:r>
          </a:p>
          <a:p>
            <a:pPr algn="just"/>
            <a:endParaRPr lang="en-US" sz="1200" dirty="0">
              <a:solidFill>
                <a:srgbClr val="67696A"/>
              </a:solidFill>
            </a:endParaRPr>
          </a:p>
          <a:p>
            <a:pPr algn="just"/>
            <a:r>
              <a:rPr lang="en-US" sz="1200" dirty="0">
                <a:solidFill>
                  <a:srgbClr val="67696A"/>
                </a:solidFill>
              </a:rPr>
              <a:t>Positioned as a contemporary and </a:t>
            </a:r>
            <a:r>
              <a:rPr lang="en-US" sz="1200" b="1" dirty="0">
                <a:solidFill>
                  <a:srgbClr val="67696A"/>
                </a:solidFill>
              </a:rPr>
              <a:t>‘Naturally Maldivian’ </a:t>
            </a:r>
            <a:r>
              <a:rPr lang="en-US" sz="1200" dirty="0">
                <a:solidFill>
                  <a:srgbClr val="67696A"/>
                </a:solidFill>
              </a:rPr>
              <a:t>resort experience with 111 Villas dotted around the white sandy beaches and expanding over the turquoise lagoons onto three jetties with the overwater accommodation options.</a:t>
            </a:r>
          </a:p>
          <a:p>
            <a:pPr algn="just"/>
            <a:endParaRPr lang="en-US" sz="1200" dirty="0">
              <a:solidFill>
                <a:srgbClr val="67696A"/>
              </a:solidFill>
            </a:endParaRPr>
          </a:p>
          <a:p>
            <a:pPr algn="just"/>
            <a:r>
              <a:rPr lang="en-US" sz="1200" dirty="0">
                <a:solidFill>
                  <a:srgbClr val="67696A"/>
                </a:solidFill>
              </a:rPr>
              <a:t>All guests at VARU will be on the unique Premium Holiday Plan </a:t>
            </a:r>
            <a:r>
              <a:rPr lang="en-US" sz="1200" b="1" dirty="0">
                <a:solidFill>
                  <a:srgbClr val="67696A"/>
                </a:solidFill>
              </a:rPr>
              <a:t>The VARU Plan™</a:t>
            </a:r>
            <a:r>
              <a:rPr lang="en-US" sz="1200" dirty="0">
                <a:solidFill>
                  <a:srgbClr val="67696A"/>
                </a:solidFill>
              </a:rPr>
              <a:t>; offering an array of food and beverage options, in-villa services and amenities, activities and excursions and much more!</a:t>
            </a:r>
          </a:p>
          <a:p>
            <a:pPr algn="just"/>
            <a:endParaRPr lang="en-US" sz="1200" dirty="0">
              <a:solidFill>
                <a:srgbClr val="67696A"/>
              </a:solidFill>
            </a:endParaRPr>
          </a:p>
          <a:p>
            <a:pPr marL="285750" indent="-285750">
              <a:lnSpc>
                <a:spcPct val="150000"/>
              </a:lnSpc>
              <a:buFont typeface="Wingdings" panose="05000000000000000000" pitchFamily="2" charset="2"/>
              <a:buChar char="§"/>
            </a:pPr>
            <a:r>
              <a:rPr lang="en-US" sz="1200" b="1" dirty="0">
                <a:solidFill>
                  <a:srgbClr val="6A9A95"/>
                </a:solidFill>
                <a:ea typeface="SimSun" panose="02010600030101010101" pitchFamily="2" charset="-122"/>
                <a:cs typeface="Times New Roman" panose="02020603050405020304" pitchFamily="18" charset="0"/>
              </a:rPr>
              <a:t>Category: </a:t>
            </a:r>
            <a:r>
              <a:rPr lang="en-US" sz="1200" dirty="0">
                <a:solidFill>
                  <a:srgbClr val="67696A"/>
                </a:solidFill>
              </a:rPr>
              <a:t>5-star all-inclusive</a:t>
            </a:r>
          </a:p>
          <a:p>
            <a:pPr marL="285750" indent="-285750">
              <a:lnSpc>
                <a:spcPct val="150000"/>
              </a:lnSpc>
              <a:buFont typeface="Wingdings" panose="05000000000000000000" pitchFamily="2" charset="2"/>
              <a:buChar char="§"/>
            </a:pPr>
            <a:r>
              <a:rPr lang="en-US" sz="1200" b="1" dirty="0">
                <a:solidFill>
                  <a:srgbClr val="6A9A95"/>
                </a:solidFill>
                <a:ea typeface="SimSun" panose="02010600030101010101" pitchFamily="2" charset="-122"/>
                <a:cs typeface="Times New Roman" panose="02020603050405020304" pitchFamily="18" charset="0"/>
              </a:rPr>
              <a:t>Transfer: </a:t>
            </a:r>
            <a:r>
              <a:rPr lang="en-US" sz="1200" dirty="0">
                <a:solidFill>
                  <a:srgbClr val="67696A"/>
                </a:solidFill>
              </a:rPr>
              <a:t>40-minutes by speedboat</a:t>
            </a:r>
          </a:p>
          <a:p>
            <a:pPr marL="285750" indent="-285750">
              <a:lnSpc>
                <a:spcPct val="150000"/>
              </a:lnSpc>
              <a:buFont typeface="Wingdings" panose="05000000000000000000" pitchFamily="2" charset="2"/>
              <a:buChar char="§"/>
            </a:pPr>
            <a:r>
              <a:rPr lang="en-US" sz="1200" b="1" dirty="0">
                <a:solidFill>
                  <a:srgbClr val="6A9A95"/>
                </a:solidFill>
                <a:ea typeface="SimSun" panose="02010600030101010101" pitchFamily="2" charset="-122"/>
                <a:cs typeface="Times New Roman" panose="02020603050405020304" pitchFamily="18" charset="0"/>
              </a:rPr>
              <a:t>Distance from airport: </a:t>
            </a:r>
            <a:r>
              <a:rPr lang="en-US" sz="1200" dirty="0">
                <a:solidFill>
                  <a:srgbClr val="67696A"/>
                </a:solidFill>
              </a:rPr>
              <a:t>38 km / 20.5 N mi</a:t>
            </a:r>
          </a:p>
          <a:p>
            <a:pPr marL="285750" indent="-285750">
              <a:lnSpc>
                <a:spcPct val="150000"/>
              </a:lnSpc>
              <a:buFont typeface="Wingdings" panose="05000000000000000000" pitchFamily="2" charset="2"/>
              <a:buChar char="§"/>
            </a:pPr>
            <a:r>
              <a:rPr lang="en-US" sz="1200" b="1" dirty="0">
                <a:solidFill>
                  <a:srgbClr val="6A9A95"/>
                </a:solidFill>
                <a:ea typeface="SimSun" panose="02010600030101010101" pitchFamily="2" charset="-122"/>
                <a:cs typeface="Times New Roman" panose="02020603050405020304" pitchFamily="18" charset="0"/>
              </a:rPr>
              <a:t>Number of units: </a:t>
            </a:r>
            <a:r>
              <a:rPr lang="en-US" sz="1200" dirty="0">
                <a:solidFill>
                  <a:srgbClr val="67696A"/>
                </a:solidFill>
              </a:rPr>
              <a:t>111 units in 07 categories</a:t>
            </a:r>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VARU </a:t>
            </a:r>
            <a:r>
              <a:rPr lang="en-US" sz="2000" dirty="0">
                <a:solidFill>
                  <a:schemeClr val="bg1"/>
                </a:solidFill>
                <a:latin typeface="Tiempos Headline Regular" panose="02020503060303060403" pitchFamily="18" charset="0"/>
              </a:rPr>
              <a:t>by Atmosphere</a:t>
            </a:r>
            <a:endParaRPr lang="en-US" sz="2800" dirty="0">
              <a:solidFill>
                <a:schemeClr val="bg1"/>
              </a:solidFill>
              <a:latin typeface="Tiempos Headline Regular" panose="02020503060303060403" pitchFamily="18" charset="0"/>
            </a:endParaRP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4C17A7-24FC-C87F-7421-E55553DB4305}"/>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1921"/>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2-Bedroom Beach Villas with Pool</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4" y="1343274"/>
            <a:ext cx="5770869" cy="3539430"/>
          </a:xfrm>
          <a:prstGeom prst="rect">
            <a:avLst/>
          </a:prstGeom>
          <a:noFill/>
        </p:spPr>
        <p:txBody>
          <a:bodyPr wrap="square" rtlCol="0">
            <a:spAutoFit/>
          </a:bodyPr>
          <a:lstStyle/>
          <a:p>
            <a:b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br>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2-Bedroom Beach Villas with Pool - </a:t>
            </a:r>
            <a:r>
              <a:rPr lang="en-US" sz="1400" b="0" dirty="0">
                <a:solidFill>
                  <a:srgbClr val="6E9A95"/>
                </a:solidFill>
              </a:rPr>
              <a:t>08 units - 175m² with 10m² Pool</a:t>
            </a:r>
          </a:p>
          <a:p>
            <a:endParaRPr lang="en-US" sz="1200" dirty="0">
              <a:solidFill>
                <a:schemeClr val="bg1">
                  <a:lumMod val="50000"/>
                </a:schemeClr>
              </a:solidFill>
            </a:endParaRPr>
          </a:p>
          <a:p>
            <a:r>
              <a:rPr lang="en-US" sz="1200" dirty="0">
                <a:solidFill>
                  <a:schemeClr val="bg1">
                    <a:lumMod val="50000"/>
                  </a:schemeClr>
                </a:solidFill>
              </a:rPr>
              <a:t>Open a beautiful wooden door, your portal to a picturesque island hideaway. These beach front villas come with two inter-connected bedrooms is perfect for group travelers and families travelling to the Maldives with up to four children.</a:t>
            </a:r>
          </a:p>
          <a:p>
            <a:endParaRPr lang="en-US" sz="1200" dirty="0">
              <a:solidFill>
                <a:schemeClr val="bg1">
                  <a:lumMod val="50000"/>
                </a:schemeClr>
              </a:solidFill>
            </a:endParaRPr>
          </a:p>
          <a:p>
            <a:r>
              <a:rPr lang="en-US" sz="1200" dirty="0">
                <a:solidFill>
                  <a:schemeClr val="bg1">
                    <a:lumMod val="50000"/>
                  </a:schemeClr>
                </a:solidFill>
              </a:rPr>
              <a:t>Exceptionally spacious interiors with plush furnishing and Maldivian design touches create a stylish indoor space where you can unwind, read, or enjoy quiet family time at our Maldives private beach villas.</a:t>
            </a:r>
          </a:p>
          <a:p>
            <a:endParaRPr lang="en-US" sz="1200" dirty="0">
              <a:solidFill>
                <a:schemeClr val="bg1">
                  <a:lumMod val="50000"/>
                </a:schemeClr>
              </a:solidFill>
            </a:endParaRPr>
          </a:p>
          <a:p>
            <a:r>
              <a:rPr lang="en-US" sz="1200" b="1" dirty="0">
                <a:solidFill>
                  <a:srgbClr val="6E9A95"/>
                </a:solidFill>
              </a:rPr>
              <a:t>These villas comes with a 10m² private plunge pool </a:t>
            </a:r>
            <a:r>
              <a:rPr lang="en-US" sz="1200" dirty="0">
                <a:solidFill>
                  <a:schemeClr val="bg1">
                    <a:lumMod val="50000"/>
                  </a:schemeClr>
                </a:solidFill>
              </a:rPr>
              <a:t>and a wooden sundeck outside the master bedroom veranda, flanked by a lush tropical garden and the beach beyond.</a:t>
            </a:r>
          </a:p>
          <a:p>
            <a:endParaRPr lang="en-US" sz="1200" dirty="0">
              <a:solidFill>
                <a:srgbClr val="74381D"/>
              </a:solidFill>
            </a:endParaRPr>
          </a:p>
          <a:p>
            <a:pPr marL="171450" indent="-171450">
              <a:buFont typeface="Arial" panose="020B0604020202020204" pitchFamily="34" charset="0"/>
              <a:buChar char="•"/>
            </a:pPr>
            <a:endParaRPr lang="en-US" sz="1200" dirty="0">
              <a:solidFill>
                <a:srgbClr val="67696A"/>
              </a:solidFill>
            </a:endParaRPr>
          </a:p>
          <a:p>
            <a:endParaRPr lang="dv-MV" sz="1200" dirty="0">
              <a:solidFill>
                <a:srgbClr val="67696A"/>
              </a:solidFill>
            </a:endParaRPr>
          </a:p>
          <a:p>
            <a:pPr marL="171450" indent="-171450">
              <a:buFont typeface="Arial" panose="020B0604020202020204" pitchFamily="34" charset="0"/>
              <a:buChar char="•"/>
            </a:pPr>
            <a:endParaRPr lang="dv-MV" sz="1200" dirty="0">
              <a:solidFill>
                <a:srgbClr val="67696A"/>
              </a:solidFill>
            </a:endParaRPr>
          </a:p>
          <a:p>
            <a:pPr marL="171450" indent="-171450">
              <a:buFont typeface="Arial" panose="020B0604020202020204" pitchFamily="34" charset="0"/>
              <a:buChar char="•"/>
            </a:pPr>
            <a:endParaRPr lang="en-US" sz="1200" dirty="0">
              <a:solidFill>
                <a:srgbClr val="67696A"/>
              </a:solidFill>
            </a:endParaRPr>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graphicFrame>
        <p:nvGraphicFramePr>
          <p:cNvPr id="8" name="Table 13">
            <a:extLst>
              <a:ext uri="{FF2B5EF4-FFF2-40B4-BE49-F238E27FC236}">
                <a16:creationId xmlns:a16="http://schemas.microsoft.com/office/drawing/2014/main" id="{96C08D96-8B82-BE03-DDEF-7B4693BD07C8}"/>
              </a:ext>
            </a:extLst>
          </p:cNvPr>
          <p:cNvGraphicFramePr>
            <a:graphicFrameLocks noGrp="1"/>
          </p:cNvGraphicFramePr>
          <p:nvPr>
            <p:extLst>
              <p:ext uri="{D42A27DB-BD31-4B8C-83A1-F6EECF244321}">
                <p14:modId xmlns:p14="http://schemas.microsoft.com/office/powerpoint/2010/main" val="3353490908"/>
              </p:ext>
            </p:extLst>
          </p:nvPr>
        </p:nvGraphicFramePr>
        <p:xfrm>
          <a:off x="276284" y="5259908"/>
          <a:ext cx="5495865" cy="307777"/>
        </p:xfrm>
        <a:graphic>
          <a:graphicData uri="http://schemas.openxmlformats.org/drawingml/2006/table">
            <a:tbl>
              <a:tblPr firstRow="1" bandRow="1">
                <a:tableStyleId>{5C22544A-7EE6-4342-B048-85BDC9FD1C3A}</a:tableStyleId>
              </a:tblPr>
              <a:tblGrid>
                <a:gridCol w="5495865">
                  <a:extLst>
                    <a:ext uri="{9D8B030D-6E8A-4147-A177-3AD203B41FA5}">
                      <a16:colId xmlns:a16="http://schemas.microsoft.com/office/drawing/2014/main" val="2162030974"/>
                    </a:ext>
                  </a:extLst>
                </a:gridCol>
              </a:tblGrid>
              <a:tr h="307777">
                <a:tc>
                  <a:txBody>
                    <a:bodyPr/>
                    <a:lstStyle/>
                    <a:p>
                      <a:r>
                        <a:rPr lang="en-US" sz="1050" b="0" i="0" kern="1200" dirty="0">
                          <a:solidFill>
                            <a:schemeClr val="bg1"/>
                          </a:solidFill>
                          <a:effectLst/>
                          <a:latin typeface="+mn-lt"/>
                          <a:ea typeface="+mn-ea"/>
                          <a:cs typeface="+mn-cs"/>
                        </a:rPr>
                        <a:t>4 Adults + 2 Children </a:t>
                      </a:r>
                      <a:r>
                        <a:rPr lang="en-US" sz="1050" b="1" i="0" kern="1200" dirty="0">
                          <a:solidFill>
                            <a:schemeClr val="bg1"/>
                          </a:solidFill>
                          <a:effectLst/>
                          <a:latin typeface="+mn-lt"/>
                          <a:ea typeface="+mn-ea"/>
                          <a:cs typeface="+mn-cs"/>
                        </a:rPr>
                        <a:t>OR</a:t>
                      </a:r>
                      <a:r>
                        <a:rPr lang="en-US" sz="1050" b="0" i="0" kern="1200" dirty="0">
                          <a:solidFill>
                            <a:schemeClr val="bg1"/>
                          </a:solidFill>
                          <a:effectLst/>
                          <a:latin typeface="+mn-lt"/>
                          <a:ea typeface="+mn-ea"/>
                          <a:cs typeface="+mn-cs"/>
                        </a:rPr>
                        <a:t> 3 Adults + 3 Children </a:t>
                      </a:r>
                      <a:r>
                        <a:rPr lang="en-US" sz="1050" b="1" i="0" kern="1200" dirty="0">
                          <a:solidFill>
                            <a:schemeClr val="bg1"/>
                          </a:solidFill>
                          <a:effectLst/>
                          <a:latin typeface="+mn-lt"/>
                          <a:ea typeface="+mn-ea"/>
                          <a:cs typeface="+mn-cs"/>
                        </a:rPr>
                        <a:t>OR</a:t>
                      </a:r>
                      <a:r>
                        <a:rPr lang="en-US" sz="1050" b="0" i="0" kern="1200" dirty="0">
                          <a:solidFill>
                            <a:schemeClr val="bg1"/>
                          </a:solidFill>
                          <a:effectLst/>
                          <a:latin typeface="+mn-lt"/>
                          <a:ea typeface="+mn-ea"/>
                          <a:cs typeface="+mn-cs"/>
                        </a:rPr>
                        <a:t> 2 Adults + 4 Children</a:t>
                      </a:r>
                      <a:endParaRPr lang="en-US" sz="1050" b="0" dirty="0">
                        <a:solidFill>
                          <a:schemeClr val="bg1"/>
                        </a:solidFill>
                      </a:endParaRPr>
                    </a:p>
                  </a:txBody>
                  <a:tcPr>
                    <a:lnL w="12700" cmpd="sng">
                      <a:noFill/>
                    </a:lnL>
                    <a:lnR w="12700" cmpd="sng">
                      <a:noFill/>
                    </a:lnR>
                    <a:lnT w="38100" cmpd="sng">
                      <a:noFill/>
                    </a:lnT>
                    <a:lnB w="12700" cmpd="sng">
                      <a:noFill/>
                    </a:lnB>
                    <a:solidFill>
                      <a:srgbClr val="6E9A95"/>
                    </a:solidFill>
                  </a:tcPr>
                </a:tc>
                <a:extLst>
                  <a:ext uri="{0D108BD9-81ED-4DB2-BD59-A6C34878D82A}">
                    <a16:rowId xmlns:a16="http://schemas.microsoft.com/office/drawing/2014/main" val="1761191570"/>
                  </a:ext>
                </a:extLst>
              </a:tr>
            </a:tbl>
          </a:graphicData>
        </a:graphic>
      </p:graphicFrame>
      <p:sp>
        <p:nvSpPr>
          <p:cNvPr id="9" name="TextBox 8">
            <a:extLst>
              <a:ext uri="{FF2B5EF4-FFF2-40B4-BE49-F238E27FC236}">
                <a16:creationId xmlns:a16="http://schemas.microsoft.com/office/drawing/2014/main" id="{B2F15FEC-C782-BA51-A63A-B6C0F159656C}"/>
              </a:ext>
            </a:extLst>
          </p:cNvPr>
          <p:cNvSpPr txBox="1"/>
          <p:nvPr/>
        </p:nvSpPr>
        <p:spPr>
          <a:xfrm>
            <a:off x="225485" y="4916775"/>
            <a:ext cx="6096000" cy="307777"/>
          </a:xfrm>
          <a:prstGeom prst="rect">
            <a:avLst/>
          </a:prstGeom>
          <a:noFill/>
        </p:spPr>
        <p:txBody>
          <a:bodyPr wrap="square">
            <a:spAutoFit/>
          </a:bodyPr>
          <a:lstStyle/>
          <a:p>
            <a:r>
              <a:rPr lang="en-US" sz="14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Maximum Villa Occupancy</a:t>
            </a:r>
            <a:endParaRPr lang="en-US" sz="1400" dirty="0"/>
          </a:p>
        </p:txBody>
      </p:sp>
    </p:spTree>
    <p:extLst>
      <p:ext uri="{BB962C8B-B14F-4D97-AF65-F5344CB8AC3E}">
        <p14:creationId xmlns:p14="http://schemas.microsoft.com/office/powerpoint/2010/main" val="3630974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2-Bedroom Beach Villa with Pool</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6" name="Picture 5" descr="A floor plan of a house&#10;&#10;Description automatically generated">
            <a:extLst>
              <a:ext uri="{FF2B5EF4-FFF2-40B4-BE49-F238E27FC236}">
                <a16:creationId xmlns:a16="http://schemas.microsoft.com/office/drawing/2014/main" id="{DE646D0A-F686-C82E-A40C-6CE8AC5B5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1938" y="1014770"/>
            <a:ext cx="6288123" cy="5395758"/>
          </a:xfrm>
          <a:prstGeom prst="rect">
            <a:avLst/>
          </a:prstGeom>
        </p:spPr>
      </p:pic>
    </p:spTree>
    <p:extLst>
      <p:ext uri="{BB962C8B-B14F-4D97-AF65-F5344CB8AC3E}">
        <p14:creationId xmlns:p14="http://schemas.microsoft.com/office/powerpoint/2010/main" val="3592364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1921"/>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Water Villas</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5" y="1343274"/>
            <a:ext cx="5546665" cy="3046988"/>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Water Villa </a:t>
            </a:r>
            <a:r>
              <a:rPr lang="en-US" sz="1600" dirty="0">
                <a:solidFill>
                  <a:schemeClr val="bg1">
                    <a:lumMod val="50000"/>
                  </a:schemeClr>
                </a:solidFill>
                <a:latin typeface="Tiempos Headline Regular" panose="02020503060303060403" pitchFamily="18" charset="0"/>
                <a:ea typeface="SimSun" panose="02010600030101010101" pitchFamily="2" charset="-122"/>
                <a:cs typeface="Times New Roman" panose="02020603050405020304" pitchFamily="18" charset="0"/>
              </a:rPr>
              <a:t>– </a:t>
            </a:r>
            <a:r>
              <a:rPr lang="en-US" sz="1600" b="0" dirty="0">
                <a:solidFill>
                  <a:srgbClr val="6E9A95"/>
                </a:solidFill>
              </a:rPr>
              <a:t>29 units - 95m²</a:t>
            </a:r>
          </a:p>
          <a:p>
            <a:b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br>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Water Villa with Pool - </a:t>
            </a:r>
            <a:r>
              <a:rPr lang="en-US" sz="1400" b="0" dirty="0">
                <a:solidFill>
                  <a:srgbClr val="6E9A95"/>
                </a:solidFill>
              </a:rPr>
              <a:t>39 units - 95m² with 10m² Pool</a:t>
            </a:r>
          </a:p>
          <a:p>
            <a:endParaRPr lang="en-US" sz="1200" dirty="0">
              <a:solidFill>
                <a:schemeClr val="bg1">
                  <a:lumMod val="50000"/>
                </a:schemeClr>
              </a:solidFill>
            </a:endParaRPr>
          </a:p>
          <a:p>
            <a:r>
              <a:rPr lang="en-US" sz="1200" dirty="0">
                <a:solidFill>
                  <a:schemeClr val="bg1">
                    <a:lumMod val="50000"/>
                  </a:schemeClr>
                </a:solidFill>
              </a:rPr>
              <a:t>Escape to an enchanting retreat at our Maldives Overwater pool villa a moment from the crystal-clear turquoise lagoon. This meticulously designed space offers the best of modern living with state of the art comforts.</a:t>
            </a:r>
          </a:p>
          <a:p>
            <a:endParaRPr lang="en-US" sz="1200" dirty="0">
              <a:solidFill>
                <a:schemeClr val="bg1">
                  <a:lumMod val="50000"/>
                </a:schemeClr>
              </a:solidFill>
            </a:endParaRPr>
          </a:p>
          <a:p>
            <a:r>
              <a:rPr lang="en-US" sz="1200" dirty="0">
                <a:solidFill>
                  <a:schemeClr val="bg1">
                    <a:lumMod val="50000"/>
                  </a:schemeClr>
                </a:solidFill>
              </a:rPr>
              <a:t>Everything here echoes the exotic Indian Ocean surroundings of the island – from Maldivian style interiors to appealing tropical highlights. </a:t>
            </a:r>
          </a:p>
          <a:p>
            <a:endParaRPr lang="en-US" sz="1200" dirty="0">
              <a:solidFill>
                <a:schemeClr val="bg1">
                  <a:lumMod val="50000"/>
                </a:schemeClr>
              </a:solidFill>
            </a:endParaRPr>
          </a:p>
          <a:p>
            <a:r>
              <a:rPr lang="en-US" sz="1200" b="1" dirty="0">
                <a:solidFill>
                  <a:srgbClr val="6E9A95"/>
                </a:solidFill>
              </a:rPr>
              <a:t>For Water Villas with Pool - </a:t>
            </a:r>
            <a:r>
              <a:rPr lang="en-US" sz="1200" dirty="0">
                <a:solidFill>
                  <a:schemeClr val="bg1">
                    <a:lumMod val="50000"/>
                  </a:schemeClr>
                </a:solidFill>
              </a:rPr>
              <a:t>the spacious veranda comes with a private 10m² infinity pool – perfect for a refreshing swim surrounded by the romantic lagoon views.</a:t>
            </a:r>
          </a:p>
          <a:p>
            <a:endParaRPr lang="en-US" sz="1200" dirty="0">
              <a:solidFill>
                <a:schemeClr val="bg1">
                  <a:lumMod val="50000"/>
                </a:schemeClr>
              </a:solidFill>
            </a:endParaRPr>
          </a:p>
          <a:p>
            <a:endParaRPr lang="en-US" sz="1200" dirty="0">
              <a:solidFill>
                <a:srgbClr val="74381D"/>
              </a:solidFill>
            </a:endParaRPr>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cxnSp>
        <p:nvCxnSpPr>
          <p:cNvPr id="11" name="Straight Connector 10">
            <a:extLst>
              <a:ext uri="{FF2B5EF4-FFF2-40B4-BE49-F238E27FC236}">
                <a16:creationId xmlns:a16="http://schemas.microsoft.com/office/drawing/2014/main" id="{99C9DB87-F59D-E408-D43B-B07D54E839F8}"/>
              </a:ext>
            </a:extLst>
          </p:cNvPr>
          <p:cNvCxnSpPr>
            <a:cxnSpLocks/>
          </p:cNvCxnSpPr>
          <p:nvPr/>
        </p:nvCxnSpPr>
        <p:spPr>
          <a:xfrm flipH="1">
            <a:off x="301686" y="1762125"/>
            <a:ext cx="3146364" cy="0"/>
          </a:xfrm>
          <a:prstGeom prst="line">
            <a:avLst/>
          </a:prstGeom>
          <a:ln>
            <a:solidFill>
              <a:srgbClr val="A9D1C5"/>
            </a:solidFill>
          </a:ln>
        </p:spPr>
        <p:style>
          <a:lnRef idx="1">
            <a:schemeClr val="accent1"/>
          </a:lnRef>
          <a:fillRef idx="0">
            <a:schemeClr val="accent1"/>
          </a:fillRef>
          <a:effectRef idx="0">
            <a:schemeClr val="accent1"/>
          </a:effectRef>
          <a:fontRef idx="minor">
            <a:schemeClr val="tx1"/>
          </a:fontRef>
        </p:style>
      </p:cxnSp>
      <p:graphicFrame>
        <p:nvGraphicFramePr>
          <p:cNvPr id="8" name="Table 13">
            <a:extLst>
              <a:ext uri="{FF2B5EF4-FFF2-40B4-BE49-F238E27FC236}">
                <a16:creationId xmlns:a16="http://schemas.microsoft.com/office/drawing/2014/main" id="{CA95F5FD-B2EF-F0B3-E640-FE7059C429FB}"/>
              </a:ext>
            </a:extLst>
          </p:cNvPr>
          <p:cNvGraphicFramePr>
            <a:graphicFrameLocks noGrp="1"/>
          </p:cNvGraphicFramePr>
          <p:nvPr>
            <p:extLst>
              <p:ext uri="{D42A27DB-BD31-4B8C-83A1-F6EECF244321}">
                <p14:modId xmlns:p14="http://schemas.microsoft.com/office/powerpoint/2010/main" val="2056856239"/>
              </p:ext>
            </p:extLst>
          </p:nvPr>
        </p:nvGraphicFramePr>
        <p:xfrm>
          <a:off x="276283" y="5259908"/>
          <a:ext cx="5448299" cy="327005"/>
        </p:xfrm>
        <a:graphic>
          <a:graphicData uri="http://schemas.openxmlformats.org/drawingml/2006/table">
            <a:tbl>
              <a:tblPr firstRow="1" bandRow="1">
                <a:tableStyleId>{5C22544A-7EE6-4342-B048-85BDC9FD1C3A}</a:tableStyleId>
              </a:tblPr>
              <a:tblGrid>
                <a:gridCol w="5448299">
                  <a:extLst>
                    <a:ext uri="{9D8B030D-6E8A-4147-A177-3AD203B41FA5}">
                      <a16:colId xmlns:a16="http://schemas.microsoft.com/office/drawing/2014/main" val="2162030974"/>
                    </a:ext>
                  </a:extLst>
                </a:gridCol>
              </a:tblGrid>
              <a:tr h="327005">
                <a:tc>
                  <a:txBody>
                    <a:bodyPr/>
                    <a:lstStyle/>
                    <a:p>
                      <a:r>
                        <a:rPr lang="en-US" sz="1100" b="0" i="0" kern="1200" dirty="0">
                          <a:solidFill>
                            <a:schemeClr val="bg1"/>
                          </a:solidFill>
                          <a:effectLst/>
                          <a:latin typeface="+mn-lt"/>
                          <a:ea typeface="+mn-ea"/>
                          <a:cs typeface="+mn-cs"/>
                        </a:rPr>
                        <a:t>2 Adults + 1 Child</a:t>
                      </a:r>
                      <a:endParaRPr lang="en-US" sz="1100" b="0" dirty="0">
                        <a:solidFill>
                          <a:schemeClr val="bg1"/>
                        </a:solidFill>
                      </a:endParaRPr>
                    </a:p>
                  </a:txBody>
                  <a:tcPr>
                    <a:lnL w="12700" cmpd="sng">
                      <a:noFill/>
                    </a:lnL>
                    <a:lnR w="12700" cmpd="sng">
                      <a:noFill/>
                    </a:lnR>
                    <a:lnT w="38100" cmpd="sng">
                      <a:noFill/>
                    </a:lnT>
                    <a:lnB w="12700" cmpd="sng">
                      <a:noFill/>
                    </a:lnB>
                    <a:solidFill>
                      <a:srgbClr val="6E9A95"/>
                    </a:solidFill>
                  </a:tcPr>
                </a:tc>
                <a:extLst>
                  <a:ext uri="{0D108BD9-81ED-4DB2-BD59-A6C34878D82A}">
                    <a16:rowId xmlns:a16="http://schemas.microsoft.com/office/drawing/2014/main" val="1761191570"/>
                  </a:ext>
                </a:extLst>
              </a:tr>
            </a:tbl>
          </a:graphicData>
        </a:graphic>
      </p:graphicFrame>
      <p:sp>
        <p:nvSpPr>
          <p:cNvPr id="9" name="TextBox 8">
            <a:extLst>
              <a:ext uri="{FF2B5EF4-FFF2-40B4-BE49-F238E27FC236}">
                <a16:creationId xmlns:a16="http://schemas.microsoft.com/office/drawing/2014/main" id="{458E98A0-169C-2158-9614-0C7F274AF8AC}"/>
              </a:ext>
            </a:extLst>
          </p:cNvPr>
          <p:cNvSpPr txBox="1"/>
          <p:nvPr/>
        </p:nvSpPr>
        <p:spPr>
          <a:xfrm>
            <a:off x="225485" y="4916775"/>
            <a:ext cx="6096000" cy="307777"/>
          </a:xfrm>
          <a:prstGeom prst="rect">
            <a:avLst/>
          </a:prstGeom>
          <a:noFill/>
        </p:spPr>
        <p:txBody>
          <a:bodyPr wrap="square">
            <a:spAutoFit/>
          </a:bodyPr>
          <a:lstStyle/>
          <a:p>
            <a:r>
              <a:rPr lang="en-US" sz="14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Maximum Villa Occupancy</a:t>
            </a:r>
            <a:endParaRPr lang="en-US" sz="1400" dirty="0"/>
          </a:p>
        </p:txBody>
      </p:sp>
    </p:spTree>
    <p:extLst>
      <p:ext uri="{BB962C8B-B14F-4D97-AF65-F5344CB8AC3E}">
        <p14:creationId xmlns:p14="http://schemas.microsoft.com/office/powerpoint/2010/main" val="10758774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1ACC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Water Villa</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10" name="Picture 9" descr="A floor plan of a house&#10;&#10;Description automatically generated">
            <a:extLst>
              <a:ext uri="{FF2B5EF4-FFF2-40B4-BE49-F238E27FC236}">
                <a16:creationId xmlns:a16="http://schemas.microsoft.com/office/drawing/2014/main" id="{B0F83350-A368-3BE5-0E61-1391C7828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813" y="952575"/>
            <a:ext cx="7738612" cy="5468417"/>
          </a:xfrm>
          <a:prstGeom prst="rect">
            <a:avLst/>
          </a:prstGeom>
        </p:spPr>
      </p:pic>
    </p:spTree>
    <p:extLst>
      <p:ext uri="{BB962C8B-B14F-4D97-AF65-F5344CB8AC3E}">
        <p14:creationId xmlns:p14="http://schemas.microsoft.com/office/powerpoint/2010/main" val="2791318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1ACC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Water Villa with Pool</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6" name="Picture 5" descr="A floor plan of a house with a pool&#10;&#10;Description automatically generated">
            <a:extLst>
              <a:ext uri="{FF2B5EF4-FFF2-40B4-BE49-F238E27FC236}">
                <a16:creationId xmlns:a16="http://schemas.microsoft.com/office/drawing/2014/main" id="{7F3A51AB-BD12-3081-3BD0-E96279A80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589" y="968933"/>
            <a:ext cx="7700654" cy="5441595"/>
          </a:xfrm>
          <a:prstGeom prst="rect">
            <a:avLst/>
          </a:prstGeom>
        </p:spPr>
      </p:pic>
    </p:spTree>
    <p:extLst>
      <p:ext uri="{BB962C8B-B14F-4D97-AF65-F5344CB8AC3E}">
        <p14:creationId xmlns:p14="http://schemas.microsoft.com/office/powerpoint/2010/main" val="3781411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1921"/>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Water Suite</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5" y="1343274"/>
            <a:ext cx="5546665" cy="2554545"/>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The Water Suite – </a:t>
            </a:r>
            <a:r>
              <a:rPr lang="en-US" sz="1600" b="0" dirty="0">
                <a:solidFill>
                  <a:srgbClr val="6E9A95"/>
                </a:solidFill>
              </a:rPr>
              <a:t>01 unit – </a:t>
            </a:r>
            <a:r>
              <a:rPr lang="en-US" sz="1600" dirty="0">
                <a:solidFill>
                  <a:srgbClr val="6E9A95"/>
                </a:solidFill>
              </a:rPr>
              <a:t>155m² with Pool </a:t>
            </a:r>
            <a:r>
              <a:rPr lang="en-US" sz="1600" b="0" dirty="0">
                <a:solidFill>
                  <a:srgbClr val="6E9A95"/>
                </a:solidFill>
              </a:rPr>
              <a:t>15m²</a:t>
            </a:r>
            <a:endParaRPr lang="en-US" sz="1600" dirty="0">
              <a:solidFill>
                <a:srgbClr val="67696A"/>
              </a:solidFill>
            </a:endParaRPr>
          </a:p>
          <a:p>
            <a:endParaRPr lang="en-US" sz="1200" dirty="0">
              <a:solidFill>
                <a:srgbClr val="67696A"/>
              </a:solidFill>
            </a:endParaRPr>
          </a:p>
          <a:p>
            <a:r>
              <a:rPr lang="en-US" sz="1200" dirty="0">
                <a:solidFill>
                  <a:srgbClr val="67696A"/>
                </a:solidFill>
              </a:rPr>
              <a:t>Stay in an aquatic paradise. Located at the end of a wooden jetty this stand-alone Water Suite offers uninterrupted sunset views and absolute privacy for a truly romantic lagoon stay.</a:t>
            </a:r>
          </a:p>
          <a:p>
            <a:endParaRPr lang="en-US" sz="1200" dirty="0">
              <a:solidFill>
                <a:srgbClr val="67696A"/>
              </a:solidFill>
            </a:endParaRPr>
          </a:p>
          <a:p>
            <a:r>
              <a:rPr lang="en-US" sz="1200" dirty="0">
                <a:solidFill>
                  <a:srgbClr val="67696A"/>
                </a:solidFill>
              </a:rPr>
              <a:t>Interiors feature a lavishly furnished master bedroom, a living room with a pantry, and a luxurious bathroom. Enjoy special benefits like in-villa services.</a:t>
            </a:r>
          </a:p>
          <a:p>
            <a:endParaRPr lang="en-US" sz="1200" dirty="0">
              <a:solidFill>
                <a:srgbClr val="67696A"/>
              </a:solidFill>
            </a:endParaRPr>
          </a:p>
          <a:p>
            <a:r>
              <a:rPr lang="en-US" sz="1200" dirty="0">
                <a:solidFill>
                  <a:srgbClr val="67696A"/>
                </a:solidFill>
              </a:rPr>
              <a:t>Outside, the spacious terrace has comfy daybeds and a 15m² infinity pool. Curl up on the comfortable rattan sun loungers or sink into the inviting sofa on your private veranda, with the turquoise and azure waters stretching as far as the eyes can see. The warm lagoon with marine life is just a few steps away from your private deck.</a:t>
            </a:r>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graphicFrame>
        <p:nvGraphicFramePr>
          <p:cNvPr id="10" name="Table 13">
            <a:extLst>
              <a:ext uri="{FF2B5EF4-FFF2-40B4-BE49-F238E27FC236}">
                <a16:creationId xmlns:a16="http://schemas.microsoft.com/office/drawing/2014/main" id="{2394FF92-7B13-2B71-5D31-74B91E14594B}"/>
              </a:ext>
            </a:extLst>
          </p:cNvPr>
          <p:cNvGraphicFramePr>
            <a:graphicFrameLocks noGrp="1"/>
          </p:cNvGraphicFramePr>
          <p:nvPr>
            <p:extLst>
              <p:ext uri="{D42A27DB-BD31-4B8C-83A1-F6EECF244321}">
                <p14:modId xmlns:p14="http://schemas.microsoft.com/office/powerpoint/2010/main" val="2984250577"/>
              </p:ext>
            </p:extLst>
          </p:nvPr>
        </p:nvGraphicFramePr>
        <p:xfrm>
          <a:off x="276285" y="5259908"/>
          <a:ext cx="5448300" cy="307777"/>
        </p:xfrm>
        <a:graphic>
          <a:graphicData uri="http://schemas.openxmlformats.org/drawingml/2006/table">
            <a:tbl>
              <a:tblPr firstRow="1" bandRow="1">
                <a:tableStyleId>{5C22544A-7EE6-4342-B048-85BDC9FD1C3A}</a:tableStyleId>
              </a:tblPr>
              <a:tblGrid>
                <a:gridCol w="5448300">
                  <a:extLst>
                    <a:ext uri="{9D8B030D-6E8A-4147-A177-3AD203B41FA5}">
                      <a16:colId xmlns:a16="http://schemas.microsoft.com/office/drawing/2014/main" val="2162030974"/>
                    </a:ext>
                  </a:extLst>
                </a:gridCol>
              </a:tblGrid>
              <a:tr h="307777">
                <a:tc>
                  <a:txBody>
                    <a:bodyPr/>
                    <a:lstStyle/>
                    <a:p>
                      <a:r>
                        <a:rPr lang="en-US" sz="1050" b="0" i="0" kern="1200" dirty="0">
                          <a:solidFill>
                            <a:schemeClr val="bg1"/>
                          </a:solidFill>
                          <a:effectLst/>
                          <a:latin typeface="+mn-lt"/>
                          <a:ea typeface="+mn-ea"/>
                          <a:cs typeface="+mn-cs"/>
                        </a:rPr>
                        <a:t>2 Adults + 1 Child</a:t>
                      </a:r>
                      <a:endParaRPr lang="en-US" sz="1050" b="0" dirty="0">
                        <a:solidFill>
                          <a:schemeClr val="bg1"/>
                        </a:solidFill>
                      </a:endParaRPr>
                    </a:p>
                  </a:txBody>
                  <a:tcPr>
                    <a:lnL w="12700" cmpd="sng">
                      <a:noFill/>
                    </a:lnL>
                    <a:lnR w="12700" cmpd="sng">
                      <a:noFill/>
                    </a:lnR>
                    <a:lnT w="38100" cmpd="sng">
                      <a:noFill/>
                    </a:lnT>
                    <a:lnB w="12700" cmpd="sng">
                      <a:noFill/>
                    </a:lnB>
                    <a:solidFill>
                      <a:srgbClr val="6E9A95"/>
                    </a:solidFill>
                  </a:tcPr>
                </a:tc>
                <a:extLst>
                  <a:ext uri="{0D108BD9-81ED-4DB2-BD59-A6C34878D82A}">
                    <a16:rowId xmlns:a16="http://schemas.microsoft.com/office/drawing/2014/main" val="1761191570"/>
                  </a:ext>
                </a:extLst>
              </a:tr>
            </a:tbl>
          </a:graphicData>
        </a:graphic>
      </p:graphicFrame>
      <p:sp>
        <p:nvSpPr>
          <p:cNvPr id="12" name="TextBox 11">
            <a:extLst>
              <a:ext uri="{FF2B5EF4-FFF2-40B4-BE49-F238E27FC236}">
                <a16:creationId xmlns:a16="http://schemas.microsoft.com/office/drawing/2014/main" id="{C3BE265E-AF15-E320-BC23-A223319A0E30}"/>
              </a:ext>
            </a:extLst>
          </p:cNvPr>
          <p:cNvSpPr txBox="1"/>
          <p:nvPr/>
        </p:nvSpPr>
        <p:spPr>
          <a:xfrm>
            <a:off x="225485" y="4916775"/>
            <a:ext cx="6096000" cy="307777"/>
          </a:xfrm>
          <a:prstGeom prst="rect">
            <a:avLst/>
          </a:prstGeom>
          <a:noFill/>
        </p:spPr>
        <p:txBody>
          <a:bodyPr wrap="square">
            <a:spAutoFit/>
          </a:bodyPr>
          <a:lstStyle/>
          <a:p>
            <a:r>
              <a:rPr lang="en-US" sz="14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Maximum Villa Occupancy</a:t>
            </a:r>
            <a:endParaRPr lang="en-US" sz="1400" dirty="0"/>
          </a:p>
        </p:txBody>
      </p:sp>
    </p:spTree>
    <p:extLst>
      <p:ext uri="{BB962C8B-B14F-4D97-AF65-F5344CB8AC3E}">
        <p14:creationId xmlns:p14="http://schemas.microsoft.com/office/powerpoint/2010/main" val="1324256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ACCA"/>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Water Suite</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8" name="Picture 7" descr="A floor plan of a house&#10;&#10;Description automatically generated">
            <a:extLst>
              <a:ext uri="{FF2B5EF4-FFF2-40B4-BE49-F238E27FC236}">
                <a16:creationId xmlns:a16="http://schemas.microsoft.com/office/drawing/2014/main" id="{8C0509FF-58A4-15E5-EA9D-8118C16E99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0238" y="959305"/>
            <a:ext cx="7719562" cy="5454956"/>
          </a:xfrm>
          <a:prstGeom prst="rect">
            <a:avLst/>
          </a:prstGeom>
        </p:spPr>
      </p:pic>
    </p:spTree>
    <p:extLst>
      <p:ext uri="{BB962C8B-B14F-4D97-AF65-F5344CB8AC3E}">
        <p14:creationId xmlns:p14="http://schemas.microsoft.com/office/powerpoint/2010/main" val="3945769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1921"/>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Majlis Residence</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E36677-349D-0BD9-AE96-A5EAEEBDCB67}"/>
              </a:ext>
            </a:extLst>
          </p:cNvPr>
          <p:cNvSpPr txBox="1"/>
          <p:nvPr/>
        </p:nvSpPr>
        <p:spPr>
          <a:xfrm>
            <a:off x="225485" y="1343274"/>
            <a:ext cx="5746690" cy="2554545"/>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The Majlis Residence – </a:t>
            </a:r>
            <a:r>
              <a:rPr lang="en-US" sz="1600" b="0" dirty="0">
                <a:solidFill>
                  <a:srgbClr val="6E9A95"/>
                </a:solidFill>
              </a:rPr>
              <a:t>03 units - 330m² with Pool </a:t>
            </a:r>
            <a:r>
              <a:rPr lang="en-US" sz="1600" dirty="0">
                <a:solidFill>
                  <a:srgbClr val="6E9A95"/>
                </a:solidFill>
              </a:rPr>
              <a:t>4</a:t>
            </a:r>
            <a:r>
              <a:rPr lang="en-US" sz="1600" b="0" dirty="0">
                <a:solidFill>
                  <a:srgbClr val="6E9A95"/>
                </a:solidFill>
              </a:rPr>
              <a:t>5m²</a:t>
            </a:r>
            <a:endParaRPr lang="en-US" sz="1600" dirty="0">
              <a:solidFill>
                <a:srgbClr val="67696A"/>
              </a:solidFill>
            </a:endParaRPr>
          </a:p>
          <a:p>
            <a:endParaRPr lang="en-US" sz="1200" dirty="0">
              <a:solidFill>
                <a:srgbClr val="67696A"/>
              </a:solidFill>
            </a:endParaRPr>
          </a:p>
          <a:p>
            <a:r>
              <a:rPr lang="en-US" sz="1200" dirty="0">
                <a:solidFill>
                  <a:srgbClr val="67696A"/>
                </a:solidFill>
              </a:rPr>
              <a:t>Surrounded by lush tropical gardens and with easy access to the beach, our three exclusive Majlis Residences are an oasis of tranquility.</a:t>
            </a:r>
          </a:p>
          <a:p>
            <a:endParaRPr lang="en-US" sz="1200" dirty="0">
              <a:solidFill>
                <a:srgbClr val="67696A"/>
              </a:solidFill>
            </a:endParaRPr>
          </a:p>
          <a:p>
            <a:r>
              <a:rPr lang="en-US" sz="1200" dirty="0">
                <a:solidFill>
                  <a:srgbClr val="67696A"/>
                </a:solidFill>
              </a:rPr>
              <a:t>Built around a beautiful courtyard with a stunning 45m² private plunge pool, this secluded suite offers two bedrooms, a master bedroom on the first floor and another on the ground floor. A vast ocean view living-cum-dining room with an adjoining mini-library and a bedroom for the au pair adds to the comfort.</a:t>
            </a:r>
          </a:p>
          <a:p>
            <a:endParaRPr lang="en-US" sz="1200" dirty="0">
              <a:solidFill>
                <a:srgbClr val="67696A"/>
              </a:solidFill>
            </a:endParaRPr>
          </a:p>
          <a:p>
            <a:r>
              <a:rPr lang="en-US" sz="1200" dirty="0">
                <a:solidFill>
                  <a:srgbClr val="67696A"/>
                </a:solidFill>
              </a:rPr>
              <a:t>With the soft sandy beach and shimmering lagoon just a few steps away, have a rendezvous with nature from the comfort of your beach hideaway.</a:t>
            </a:r>
          </a:p>
          <a:p>
            <a:endParaRPr lang="en-US" sz="1200" dirty="0">
              <a:solidFill>
                <a:srgbClr val="67696A"/>
              </a:solidFill>
            </a:endParaRPr>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graphicFrame>
        <p:nvGraphicFramePr>
          <p:cNvPr id="10" name="Table 13">
            <a:extLst>
              <a:ext uri="{FF2B5EF4-FFF2-40B4-BE49-F238E27FC236}">
                <a16:creationId xmlns:a16="http://schemas.microsoft.com/office/drawing/2014/main" id="{2DB1A925-3294-FDA7-582A-78EE398B1C98}"/>
              </a:ext>
            </a:extLst>
          </p:cNvPr>
          <p:cNvGraphicFramePr>
            <a:graphicFrameLocks noGrp="1"/>
          </p:cNvGraphicFramePr>
          <p:nvPr>
            <p:extLst>
              <p:ext uri="{D42A27DB-BD31-4B8C-83A1-F6EECF244321}">
                <p14:modId xmlns:p14="http://schemas.microsoft.com/office/powerpoint/2010/main" val="1666552280"/>
              </p:ext>
            </p:extLst>
          </p:nvPr>
        </p:nvGraphicFramePr>
        <p:xfrm>
          <a:off x="276285" y="5259908"/>
          <a:ext cx="5695890" cy="307777"/>
        </p:xfrm>
        <a:graphic>
          <a:graphicData uri="http://schemas.openxmlformats.org/drawingml/2006/table">
            <a:tbl>
              <a:tblPr firstRow="1" bandRow="1">
                <a:tableStyleId>{5C22544A-7EE6-4342-B048-85BDC9FD1C3A}</a:tableStyleId>
              </a:tblPr>
              <a:tblGrid>
                <a:gridCol w="5695890">
                  <a:extLst>
                    <a:ext uri="{9D8B030D-6E8A-4147-A177-3AD203B41FA5}">
                      <a16:colId xmlns:a16="http://schemas.microsoft.com/office/drawing/2014/main" val="2162030974"/>
                    </a:ext>
                  </a:extLst>
                </a:gridCol>
              </a:tblGrid>
              <a:tr h="307777">
                <a:tc>
                  <a:txBody>
                    <a:bodyPr/>
                    <a:lstStyle/>
                    <a:p>
                      <a:r>
                        <a:rPr lang="en-US" sz="1050" b="0" dirty="0">
                          <a:solidFill>
                            <a:schemeClr val="bg1"/>
                          </a:solidFill>
                        </a:rPr>
                        <a:t>4 Adults + 2 Children </a:t>
                      </a:r>
                      <a:r>
                        <a:rPr lang="en-US" sz="1050" b="1" dirty="0">
                          <a:solidFill>
                            <a:schemeClr val="bg1"/>
                          </a:solidFill>
                        </a:rPr>
                        <a:t>OR</a:t>
                      </a:r>
                      <a:r>
                        <a:rPr lang="en-US" sz="1050" b="0" dirty="0">
                          <a:solidFill>
                            <a:schemeClr val="bg1"/>
                          </a:solidFill>
                        </a:rPr>
                        <a:t> 3 Adults + 3 Children </a:t>
                      </a:r>
                      <a:r>
                        <a:rPr lang="en-US" sz="1050" b="1" dirty="0">
                          <a:solidFill>
                            <a:schemeClr val="bg1"/>
                          </a:solidFill>
                        </a:rPr>
                        <a:t>OR</a:t>
                      </a:r>
                      <a:r>
                        <a:rPr lang="en-US" sz="1050" b="0" dirty="0">
                          <a:solidFill>
                            <a:schemeClr val="bg1"/>
                          </a:solidFill>
                        </a:rPr>
                        <a:t> 2 Adults + 4 Children</a:t>
                      </a:r>
                    </a:p>
                  </a:txBody>
                  <a:tcPr>
                    <a:lnL w="12700" cmpd="sng">
                      <a:noFill/>
                    </a:lnL>
                    <a:lnR w="12700" cmpd="sng">
                      <a:noFill/>
                    </a:lnR>
                    <a:lnT w="38100" cmpd="sng">
                      <a:noFill/>
                    </a:lnT>
                    <a:lnB w="12700" cmpd="sng">
                      <a:noFill/>
                    </a:lnB>
                    <a:solidFill>
                      <a:srgbClr val="6E9A95"/>
                    </a:solidFill>
                  </a:tcPr>
                </a:tc>
                <a:extLst>
                  <a:ext uri="{0D108BD9-81ED-4DB2-BD59-A6C34878D82A}">
                    <a16:rowId xmlns:a16="http://schemas.microsoft.com/office/drawing/2014/main" val="1761191570"/>
                  </a:ext>
                </a:extLst>
              </a:tr>
            </a:tbl>
          </a:graphicData>
        </a:graphic>
      </p:graphicFrame>
      <p:sp>
        <p:nvSpPr>
          <p:cNvPr id="11" name="TextBox 10">
            <a:extLst>
              <a:ext uri="{FF2B5EF4-FFF2-40B4-BE49-F238E27FC236}">
                <a16:creationId xmlns:a16="http://schemas.microsoft.com/office/drawing/2014/main" id="{9F32EFDD-A2C3-D6AE-3501-81D1C1F8FD31}"/>
              </a:ext>
            </a:extLst>
          </p:cNvPr>
          <p:cNvSpPr txBox="1"/>
          <p:nvPr/>
        </p:nvSpPr>
        <p:spPr>
          <a:xfrm>
            <a:off x="225485" y="4916775"/>
            <a:ext cx="6096000" cy="307777"/>
          </a:xfrm>
          <a:prstGeom prst="rect">
            <a:avLst/>
          </a:prstGeom>
          <a:noFill/>
        </p:spPr>
        <p:txBody>
          <a:bodyPr wrap="square">
            <a:spAutoFit/>
          </a:bodyPr>
          <a:lstStyle/>
          <a:p>
            <a:r>
              <a:rPr lang="en-US" sz="14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Maximum Villa Occupancy</a:t>
            </a:r>
            <a:endParaRPr lang="en-US" sz="1400" dirty="0"/>
          </a:p>
        </p:txBody>
      </p:sp>
    </p:spTree>
    <p:extLst>
      <p:ext uri="{BB962C8B-B14F-4D97-AF65-F5344CB8AC3E}">
        <p14:creationId xmlns:p14="http://schemas.microsoft.com/office/powerpoint/2010/main" val="2661646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5" y="204656"/>
            <a:ext cx="6939373"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Majlis Residence – Ground Floor</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12" name="Picture 11">
            <a:extLst>
              <a:ext uri="{FF2B5EF4-FFF2-40B4-BE49-F238E27FC236}">
                <a16:creationId xmlns:a16="http://schemas.microsoft.com/office/drawing/2014/main" id="{F44088D5-CA43-9666-514B-BC5CB88F69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55156" y="963038"/>
            <a:ext cx="7681687" cy="5429417"/>
          </a:xfrm>
          <a:prstGeom prst="rect">
            <a:avLst/>
          </a:prstGeom>
        </p:spPr>
      </p:pic>
    </p:spTree>
    <p:extLst>
      <p:ext uri="{BB962C8B-B14F-4D97-AF65-F5344CB8AC3E}">
        <p14:creationId xmlns:p14="http://schemas.microsoft.com/office/powerpoint/2010/main" val="32342677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Majlis Residence – First Floor</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6" name="Picture 5">
            <a:extLst>
              <a:ext uri="{FF2B5EF4-FFF2-40B4-BE49-F238E27FC236}">
                <a16:creationId xmlns:a16="http://schemas.microsoft.com/office/drawing/2014/main" id="{70B2CC8F-B1E6-89C6-21CA-FFB0EA5A6D8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41851" y="962671"/>
            <a:ext cx="7708297" cy="5448225"/>
          </a:xfrm>
          <a:prstGeom prst="rect">
            <a:avLst/>
          </a:prstGeom>
        </p:spPr>
      </p:pic>
    </p:spTree>
    <p:extLst>
      <p:ext uri="{BB962C8B-B14F-4D97-AF65-F5344CB8AC3E}">
        <p14:creationId xmlns:p14="http://schemas.microsoft.com/office/powerpoint/2010/main" val="2544536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717119"/>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Resort Features &amp; Facilities</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84C17A7-24FC-C87F-7421-E55553DB4305}"/>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7">
            <a:extLst>
              <a:ext uri="{FF2B5EF4-FFF2-40B4-BE49-F238E27FC236}">
                <a16:creationId xmlns:a16="http://schemas.microsoft.com/office/drawing/2014/main" id="{7737CB8A-2C78-16D1-3A5D-8859429FA529}"/>
              </a:ext>
            </a:extLst>
          </p:cNvPr>
          <p:cNvGraphicFramePr>
            <a:graphicFrameLocks noGrp="1"/>
          </p:cNvGraphicFramePr>
          <p:nvPr>
            <p:extLst>
              <p:ext uri="{D42A27DB-BD31-4B8C-83A1-F6EECF244321}">
                <p14:modId xmlns:p14="http://schemas.microsoft.com/office/powerpoint/2010/main" val="1369712468"/>
              </p:ext>
            </p:extLst>
          </p:nvPr>
        </p:nvGraphicFramePr>
        <p:xfrm>
          <a:off x="301686" y="1614779"/>
          <a:ext cx="6442014" cy="2194560"/>
        </p:xfrm>
        <a:graphic>
          <a:graphicData uri="http://schemas.openxmlformats.org/drawingml/2006/table">
            <a:tbl>
              <a:tblPr firstRow="1" bandRow="1">
                <a:tableStyleId>{5C22544A-7EE6-4342-B048-85BDC9FD1C3A}</a:tableStyleId>
              </a:tblPr>
              <a:tblGrid>
                <a:gridCol w="2508020">
                  <a:extLst>
                    <a:ext uri="{9D8B030D-6E8A-4147-A177-3AD203B41FA5}">
                      <a16:colId xmlns:a16="http://schemas.microsoft.com/office/drawing/2014/main" val="1366055511"/>
                    </a:ext>
                  </a:extLst>
                </a:gridCol>
                <a:gridCol w="3933994">
                  <a:extLst>
                    <a:ext uri="{9D8B030D-6E8A-4147-A177-3AD203B41FA5}">
                      <a16:colId xmlns:a16="http://schemas.microsoft.com/office/drawing/2014/main" val="3969436837"/>
                    </a:ext>
                  </a:extLst>
                </a:gridCol>
              </a:tblGrid>
              <a:tr h="204197">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BEACH VILLA</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dirty="0">
                          <a:solidFill>
                            <a:srgbClr val="6E9A95"/>
                          </a:solidFill>
                          <a:ea typeface="SimSun" panose="02010600030101010101" pitchFamily="2" charset="-122"/>
                          <a:cs typeface="Times New Roman" panose="02020603050405020304" pitchFamily="18" charset="0"/>
                        </a:rPr>
                        <a:t>     </a:t>
                      </a:r>
                      <a:r>
                        <a:rPr lang="en-US" sz="1200" b="0" dirty="0">
                          <a:solidFill>
                            <a:schemeClr val="bg1">
                              <a:lumMod val="50000"/>
                            </a:schemeClr>
                          </a:solidFill>
                        </a:rPr>
                        <a:t>16 units - 75m²</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WATER VILLA</a:t>
                      </a:r>
                      <a:endParaRPr lang="en-US" sz="1200" b="0" dirty="0">
                        <a:solidFill>
                          <a:srgbClr val="6E9A95"/>
                        </a:solidFill>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a:solidFill>
                            <a:srgbClr val="6E9A95"/>
                          </a:solidFill>
                          <a:ea typeface="SimSun" panose="02010600030101010101" pitchFamily="2" charset="-122"/>
                          <a:cs typeface="Times New Roman" panose="02020603050405020304" pitchFamily="18" charset="0"/>
                        </a:rPr>
                        <a:t>     </a:t>
                      </a:r>
                      <a:r>
                        <a:rPr lang="en-US" sz="1200" b="0" dirty="0">
                          <a:solidFill>
                            <a:schemeClr val="bg1">
                              <a:lumMod val="50000"/>
                            </a:schemeClr>
                          </a:solidFill>
                        </a:rPr>
                        <a:t>29 units - 95m²</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dirty="0">
                        <a:solidFill>
                          <a:schemeClr val="bg1">
                            <a:lumMod val="50000"/>
                          </a:schemeClr>
                        </a:solidFill>
                      </a:endParaRP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2114640"/>
                  </a:ext>
                </a:extLst>
              </a:tr>
              <a:tr h="267055">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BEACH VILLA WITH POOL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a:solidFill>
                            <a:schemeClr val="bg1">
                              <a:lumMod val="50000"/>
                            </a:schemeClr>
                          </a:solidFill>
                        </a:rPr>
                        <a:t>     15 units - 90m² with 10m² Pool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WATER VILLA WITH POOL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dirty="0">
                          <a:solidFill>
                            <a:schemeClr val="bg1">
                              <a:lumMod val="50000"/>
                            </a:schemeClr>
                          </a:solidFill>
                          <a:ea typeface="SimSun" panose="02010600030101010101" pitchFamily="2" charset="-122"/>
                          <a:cs typeface="Times New Roman" panose="02020603050405020304" pitchFamily="18" charset="0"/>
                        </a:rPr>
                        <a:t>     </a:t>
                      </a:r>
                      <a:r>
                        <a:rPr lang="en-US" sz="1200" b="0" dirty="0">
                          <a:solidFill>
                            <a:schemeClr val="bg1">
                              <a:lumMod val="50000"/>
                            </a:schemeClr>
                          </a:solidFill>
                        </a:rPr>
                        <a:t>39 units - 95m² with 10m² Pool</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825437"/>
                  </a:ext>
                </a:extLst>
              </a:tr>
              <a:tr h="0">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2 BEDROOM BEACH VILLA WITH POOL</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dirty="0">
                          <a:solidFill>
                            <a:schemeClr val="tx1">
                              <a:lumMod val="65000"/>
                              <a:lumOff val="35000"/>
                            </a:schemeClr>
                          </a:solidFill>
                          <a:ea typeface="SimSun" panose="02010600030101010101" pitchFamily="2" charset="-122"/>
                          <a:cs typeface="Times New Roman" panose="02020603050405020304" pitchFamily="18" charset="0"/>
                        </a:rPr>
                        <a:t>     </a:t>
                      </a:r>
                      <a:r>
                        <a:rPr lang="en-US" sz="1200" b="0" dirty="0">
                          <a:solidFill>
                            <a:schemeClr val="tx1">
                              <a:lumMod val="50000"/>
                              <a:lumOff val="50000"/>
                            </a:schemeClr>
                          </a:solidFill>
                        </a:rPr>
                        <a:t>08 units - 175m² with 10m² Pool</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buFont typeface="Wingdings" panose="05000000000000000000" pitchFamily="2" charset="2"/>
                        <a:buChar char="§"/>
                      </a:pPr>
                      <a:r>
                        <a:rPr lang="en-US" sz="1200" b="1" dirty="0">
                          <a:solidFill>
                            <a:srgbClr val="6E9A95"/>
                          </a:solidFill>
                        </a:rPr>
                        <a:t>WATER SUITE</a:t>
                      </a:r>
                    </a:p>
                    <a:p>
                      <a:pPr marL="0" indent="0">
                        <a:buFont typeface="Wingdings" panose="05000000000000000000" pitchFamily="2" charset="2"/>
                        <a:buNone/>
                      </a:pPr>
                      <a:r>
                        <a:rPr lang="en-US" sz="1200" b="0" dirty="0">
                          <a:solidFill>
                            <a:schemeClr val="bg1">
                              <a:lumMod val="50000"/>
                            </a:schemeClr>
                          </a:solidFill>
                        </a:rPr>
                        <a:t>     01 unit - 155m² with 15m² Pool</a:t>
                      </a:r>
                      <a:endParaRPr lang="en-US" sz="1200" b="0" dirty="0">
                        <a:solidFill>
                          <a:srgbClr val="6E9A95"/>
                        </a:solidFill>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dirty="0">
                        <a:solidFill>
                          <a:schemeClr val="bg1">
                            <a:lumMod val="50000"/>
                          </a:schemeClr>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958239"/>
                  </a:ext>
                </a:extLst>
              </a:tr>
              <a:tr h="334141">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b="1" dirty="0">
                          <a:solidFill>
                            <a:srgbClr val="6E9A95"/>
                          </a:solidFill>
                          <a:ea typeface="SimSun" panose="02010600030101010101" pitchFamily="2" charset="-122"/>
                          <a:cs typeface="Times New Roman" panose="02020603050405020304" pitchFamily="18" charset="0"/>
                        </a:rPr>
                        <a:t>MAJLIS RESIDENCES</a:t>
                      </a:r>
                      <a:endParaRPr lang="en-US" sz="1200" b="0" dirty="0">
                        <a:solidFill>
                          <a:srgbClr val="6E9A95"/>
                        </a:solidFill>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0" dirty="0">
                          <a:solidFill>
                            <a:schemeClr val="bg1">
                              <a:lumMod val="50000"/>
                            </a:schemeClr>
                          </a:solidFill>
                        </a:rPr>
                        <a:t>     03 units - 330m² with 45m² Pool </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indent="-171450" algn="l" defTabSz="914400" rtl="0" eaLnBrk="1" latinLnBrk="0" hangingPunct="1">
                        <a:buFont typeface="Wingdings" panose="05000000000000000000" pitchFamily="2" charset="2"/>
                        <a:buChar char="§"/>
                      </a:pPr>
                      <a:endParaRPr lang="en-US" sz="1200" b="0" dirty="0">
                        <a:solidFill>
                          <a:srgbClr val="6E9A95"/>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1461629"/>
                  </a:ext>
                </a:extLst>
              </a:tr>
            </a:tbl>
          </a:graphicData>
        </a:graphic>
      </p:graphicFrame>
      <p:sp>
        <p:nvSpPr>
          <p:cNvPr id="20" name="TextBox 19">
            <a:extLst>
              <a:ext uri="{FF2B5EF4-FFF2-40B4-BE49-F238E27FC236}">
                <a16:creationId xmlns:a16="http://schemas.microsoft.com/office/drawing/2014/main" id="{1B86E60A-D41A-6B60-9CF1-1109AF91B791}"/>
              </a:ext>
            </a:extLst>
          </p:cNvPr>
          <p:cNvSpPr txBox="1"/>
          <p:nvPr/>
        </p:nvSpPr>
        <p:spPr>
          <a:xfrm>
            <a:off x="398493" y="1217194"/>
            <a:ext cx="6096000" cy="369332"/>
          </a:xfrm>
          <a:prstGeom prst="rect">
            <a:avLst/>
          </a:prstGeom>
          <a:noFill/>
        </p:spPr>
        <p:txBody>
          <a:bodyPr wrap="square">
            <a:spAutoFit/>
          </a:bodyPr>
          <a:lstStyle/>
          <a:p>
            <a:r>
              <a:rPr lang="en-US" sz="1800" b="1" dirty="0">
                <a:solidFill>
                  <a:srgbClr val="6A9A95"/>
                </a:solidFill>
                <a:latin typeface="Tiempos Headline Regular" panose="02020503060303060403" pitchFamily="18" charset="0"/>
                <a:ea typeface="SimSun" panose="02010600030101010101" pitchFamily="2" charset="-122"/>
                <a:cs typeface="Times New Roman" panose="02020603050405020304" pitchFamily="18" charset="0"/>
              </a:rPr>
              <a:t>VILLAS &amp; SUITES</a:t>
            </a:r>
          </a:p>
        </p:txBody>
      </p:sp>
      <p:graphicFrame>
        <p:nvGraphicFramePr>
          <p:cNvPr id="10" name="Table 17">
            <a:extLst>
              <a:ext uri="{FF2B5EF4-FFF2-40B4-BE49-F238E27FC236}">
                <a16:creationId xmlns:a16="http://schemas.microsoft.com/office/drawing/2014/main" id="{54198047-385D-3106-7622-27E26387E03E}"/>
              </a:ext>
            </a:extLst>
          </p:cNvPr>
          <p:cNvGraphicFramePr>
            <a:graphicFrameLocks noGrp="1"/>
          </p:cNvGraphicFramePr>
          <p:nvPr>
            <p:extLst>
              <p:ext uri="{D42A27DB-BD31-4B8C-83A1-F6EECF244321}">
                <p14:modId xmlns:p14="http://schemas.microsoft.com/office/powerpoint/2010/main" val="566130756"/>
              </p:ext>
            </p:extLst>
          </p:nvPr>
        </p:nvGraphicFramePr>
        <p:xfrm>
          <a:off x="301686" y="4430979"/>
          <a:ext cx="7176416" cy="2027370"/>
        </p:xfrm>
        <a:graphic>
          <a:graphicData uri="http://schemas.openxmlformats.org/drawingml/2006/table">
            <a:tbl>
              <a:tblPr firstRow="1" bandRow="1">
                <a:tableStyleId>{5C22544A-7EE6-4342-B048-85BDC9FD1C3A}</a:tableStyleId>
              </a:tblPr>
              <a:tblGrid>
                <a:gridCol w="2812989">
                  <a:extLst>
                    <a:ext uri="{9D8B030D-6E8A-4147-A177-3AD203B41FA5}">
                      <a16:colId xmlns:a16="http://schemas.microsoft.com/office/drawing/2014/main" val="1366055511"/>
                    </a:ext>
                  </a:extLst>
                </a:gridCol>
                <a:gridCol w="4363427">
                  <a:extLst>
                    <a:ext uri="{9D8B030D-6E8A-4147-A177-3AD203B41FA5}">
                      <a16:colId xmlns:a16="http://schemas.microsoft.com/office/drawing/2014/main" val="3969436837"/>
                    </a:ext>
                  </a:extLst>
                </a:gridCol>
              </a:tblGrid>
              <a:tr h="204197">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THE VARU PLAN™</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0" dirty="0">
                          <a:solidFill>
                            <a:schemeClr val="bg1">
                              <a:lumMod val="50000"/>
                            </a:schemeClr>
                          </a:solidFill>
                        </a:rPr>
                        <a:t>     PREMIUM HOLIDAY PLAN</a:t>
                      </a:r>
                    </a:p>
                  </a:txBody>
                  <a:tcP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RESTAURANTS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0" dirty="0">
                          <a:solidFill>
                            <a:schemeClr val="bg1">
                              <a:lumMod val="50000"/>
                            </a:schemeClr>
                          </a:solidFill>
                        </a:rPr>
                        <a:t>     ALL-DAY DINING + 05 SPECIALTY OUTLETS</a:t>
                      </a:r>
                    </a:p>
                  </a:txBody>
                  <a:tcP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2114640"/>
                  </a:ext>
                </a:extLst>
              </a:tr>
              <a:tr h="267055">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ELENA AYUR - SPA &amp; WELLNESS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0" dirty="0">
                          <a:solidFill>
                            <a:srgbClr val="6E9A95"/>
                          </a:solidFill>
                        </a:rPr>
                        <a:t>     </a:t>
                      </a:r>
                      <a:r>
                        <a:rPr lang="en-US" sz="1200" b="0" dirty="0">
                          <a:solidFill>
                            <a:schemeClr val="bg1">
                              <a:lumMod val="50000"/>
                            </a:schemeClr>
                          </a:solidFill>
                        </a:rPr>
                        <a:t>SPA CENTRE, GYMNASIUM  &amp; SALON</a:t>
                      </a: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BARS</a:t>
                      </a:r>
                    </a:p>
                    <a:p>
                      <a:pPr marL="0" marR="0" lvl="0" indent="0" algn="l" defTabSz="914400" rtl="0" eaLnBrk="1" fontAlgn="auto" latinLnBrk="0" hangingPunct="1">
                        <a:lnSpc>
                          <a:spcPct val="150000"/>
                        </a:lnSpc>
                        <a:spcBef>
                          <a:spcPts val="0"/>
                        </a:spcBef>
                        <a:spcAft>
                          <a:spcPts val="0"/>
                        </a:spcAft>
                        <a:buClrTx/>
                        <a:buSzTx/>
                        <a:buFont typeface="Wingdings" panose="05000000000000000000" pitchFamily="2" charset="2"/>
                        <a:buNone/>
                        <a:tabLst/>
                        <a:defRPr/>
                      </a:pPr>
                      <a:r>
                        <a:rPr lang="en-US" sz="1200" b="0" dirty="0">
                          <a:solidFill>
                            <a:srgbClr val="6E9A95"/>
                          </a:solidFill>
                        </a:rPr>
                        <a:t>     </a:t>
                      </a:r>
                      <a:r>
                        <a:rPr lang="en-US" sz="1200" b="0" dirty="0">
                          <a:solidFill>
                            <a:schemeClr val="bg1">
                              <a:lumMod val="50000"/>
                            </a:schemeClr>
                          </a:solidFill>
                        </a:rPr>
                        <a:t>MAIN BAR &amp; POOL + SPECIALTY BAR</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4825437"/>
                  </a:ext>
                </a:extLst>
              </a:tr>
              <a:tr h="0">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DIVE &amp; WTERSPORTS CENTRE</a:t>
                      </a:r>
                      <a:endParaRPr lang="en-US" sz="1400" b="0" dirty="0">
                        <a:solidFill>
                          <a:srgbClr val="6E9A95"/>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lang="en-US" sz="1400" b="1" dirty="0">
                          <a:solidFill>
                            <a:srgbClr val="6E9A95"/>
                          </a:solidFill>
                          <a:ea typeface="SimSun" panose="02010600030101010101" pitchFamily="2" charset="-122"/>
                          <a:cs typeface="Times New Roman" panose="02020603050405020304" pitchFamily="18" charset="0"/>
                        </a:rPr>
                        <a:t>KIDS CLUB &amp; KIDS ACTIVITIES</a:t>
                      </a:r>
                      <a:endParaRPr lang="en-US" sz="1400" b="0" dirty="0">
                        <a:solidFill>
                          <a:srgbClr val="6E9A95"/>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12958239"/>
                  </a:ext>
                </a:extLst>
              </a:tr>
              <a:tr h="334141">
                <a:tc>
                  <a:txBody>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200" b="0" dirty="0">
                        <a:solidFill>
                          <a:srgbClr val="6E9A95"/>
                        </a:solidFill>
                      </a:endParaRPr>
                    </a:p>
                  </a:txBody>
                  <a:tcP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171450" indent="-171450" algn="r" defTabSz="914400" rtl="1" eaLnBrk="1" latinLnBrk="0" hangingPunct="1">
                        <a:buFont typeface="Wingdings" panose="05000000000000000000" pitchFamily="2" charset="2"/>
                        <a:buChar char="§"/>
                      </a:pPr>
                      <a:endParaRPr lang="en-US" sz="1200" b="0" dirty="0">
                        <a:solidFill>
                          <a:srgbClr val="6E9A95"/>
                        </a:solidFill>
                      </a:endParaRP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81461629"/>
                  </a:ext>
                </a:extLst>
              </a:tr>
            </a:tbl>
          </a:graphicData>
        </a:graphic>
      </p:graphicFrame>
      <p:sp>
        <p:nvSpPr>
          <p:cNvPr id="12" name="TextBox 11">
            <a:extLst>
              <a:ext uri="{FF2B5EF4-FFF2-40B4-BE49-F238E27FC236}">
                <a16:creationId xmlns:a16="http://schemas.microsoft.com/office/drawing/2014/main" id="{142F39D0-5D40-5B3B-E730-9E0879E1B504}"/>
              </a:ext>
            </a:extLst>
          </p:cNvPr>
          <p:cNvSpPr txBox="1"/>
          <p:nvPr/>
        </p:nvSpPr>
        <p:spPr>
          <a:xfrm>
            <a:off x="398493" y="4091748"/>
            <a:ext cx="6096000" cy="369332"/>
          </a:xfrm>
          <a:prstGeom prst="rect">
            <a:avLst/>
          </a:prstGeom>
          <a:noFill/>
        </p:spPr>
        <p:txBody>
          <a:bodyPr wrap="square">
            <a:spAutoFit/>
          </a:bodyPr>
          <a:lstStyle/>
          <a:p>
            <a:r>
              <a:rPr lang="en-US" b="1" dirty="0">
                <a:solidFill>
                  <a:srgbClr val="6A9A95"/>
                </a:solidFill>
                <a:latin typeface="Tiempos Headline Regular" panose="02020503060303060403" pitchFamily="18" charset="0"/>
                <a:ea typeface="SimSun" panose="02010600030101010101" pitchFamily="2" charset="-122"/>
                <a:cs typeface="Times New Roman" panose="02020603050405020304" pitchFamily="18" charset="0"/>
              </a:rPr>
              <a:t>SERVICES &amp; FACILITIES</a:t>
            </a:r>
            <a:endParaRPr lang="en-US" sz="1800" b="1" dirty="0">
              <a:solidFill>
                <a:srgbClr val="6A9A95"/>
              </a:solidFill>
              <a:latin typeface="Tiempos Headline Regular" panose="02020503060303060403"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91640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702399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216272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7891343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9820072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407677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199038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012104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7069046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2572652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3000" r="-3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7639366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8C657D-B683-8590-3864-22A4C60DD4B6}"/>
              </a:ext>
            </a:extLst>
          </p:cNvPr>
          <p:cNvPicPr>
            <a:picLocks noChangeAspect="1"/>
          </p:cNvPicPr>
          <p:nvPr/>
        </p:nvPicPr>
        <p:blipFill>
          <a:blip r:embed="rId2"/>
          <a:srcRect t="5839" r="434" b="1843"/>
          <a:stretch>
            <a:fillRect/>
          </a:stretch>
        </p:blipFill>
        <p:spPr>
          <a:xfrm>
            <a:off x="854344" y="0"/>
            <a:ext cx="10483312" cy="6868839"/>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5DA9F2-9EE7-1194-AAB7-D197CC7072F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A1D505-37E1-46DD-B37B-E61027028A7C}"/>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B3E1D55-4625-9051-9083-E8F1F37D9C20}"/>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0F54B1E7-9BEE-993B-45C8-E821232F5F0E}"/>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4" name="Picture 3" descr="A room with a large table and chairs&#10;&#10;AI-generated content may be incorrect.">
            <a:extLst>
              <a:ext uri="{FF2B5EF4-FFF2-40B4-BE49-F238E27FC236}">
                <a16:creationId xmlns:a16="http://schemas.microsoft.com/office/drawing/2014/main" id="{64C23BEF-C8F6-0399-DB0F-07821255CECE}"/>
              </a:ext>
            </a:extLst>
          </p:cNvPr>
          <p:cNvPicPr>
            <a:picLocks noChangeAspect="1"/>
          </p:cNvPicPr>
          <p:nvPr/>
        </p:nvPicPr>
        <p:blipFill>
          <a:blip r:embed="rId3">
            <a:extLst>
              <a:ext uri="{28A0092B-C50C-407E-A947-70E740481C1C}">
                <a14:useLocalDpi xmlns:a14="http://schemas.microsoft.com/office/drawing/2010/main" val="0"/>
              </a:ext>
            </a:extLst>
          </a:blip>
          <a:srcRect b="10797"/>
          <a:stretch>
            <a:fillRect/>
          </a:stretch>
        </p:blipFill>
        <p:spPr>
          <a:xfrm>
            <a:off x="0" y="-859708"/>
            <a:ext cx="12192000" cy="7252164"/>
          </a:xfrm>
          <a:prstGeom prst="rect">
            <a:avLst/>
          </a:prstGeom>
        </p:spPr>
      </p:pic>
    </p:spTree>
    <p:extLst>
      <p:ext uri="{BB962C8B-B14F-4D97-AF65-F5344CB8AC3E}">
        <p14:creationId xmlns:p14="http://schemas.microsoft.com/office/powerpoint/2010/main" val="33267447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011E6-B524-9E46-7DC8-738186FF64D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28D9CC6-A1AC-ADF5-8167-EC65B5E9F492}"/>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ECE70FB-CA4E-5F59-A42E-61851241A2E7}"/>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CC0C1068-D7A4-E7F5-FC1A-0C77252E9E43}"/>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8" name="Picture 7" descr="A room with a table and chairs&#10;&#10;AI-generated content may be incorrect.">
            <a:extLst>
              <a:ext uri="{FF2B5EF4-FFF2-40B4-BE49-F238E27FC236}">
                <a16:creationId xmlns:a16="http://schemas.microsoft.com/office/drawing/2014/main" id="{7CE9717C-2750-9EBC-C09F-575660E2975B}"/>
              </a:ext>
            </a:extLst>
          </p:cNvPr>
          <p:cNvPicPr>
            <a:picLocks noChangeAspect="1"/>
          </p:cNvPicPr>
          <p:nvPr/>
        </p:nvPicPr>
        <p:blipFill>
          <a:blip r:embed="rId3">
            <a:extLst>
              <a:ext uri="{28A0092B-C50C-407E-A947-70E740481C1C}">
                <a14:useLocalDpi xmlns:a14="http://schemas.microsoft.com/office/drawing/2010/main" val="0"/>
              </a:ext>
            </a:extLst>
          </a:blip>
          <a:srcRect b="9506"/>
          <a:stretch>
            <a:fillRect/>
          </a:stretch>
        </p:blipFill>
        <p:spPr>
          <a:xfrm>
            <a:off x="0" y="-965130"/>
            <a:ext cx="12192000" cy="7357585"/>
          </a:xfrm>
          <a:prstGeom prst="rect">
            <a:avLst/>
          </a:prstGeom>
        </p:spPr>
      </p:pic>
    </p:spTree>
    <p:extLst>
      <p:ext uri="{BB962C8B-B14F-4D97-AF65-F5344CB8AC3E}">
        <p14:creationId xmlns:p14="http://schemas.microsoft.com/office/powerpoint/2010/main" val="2837157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39355261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
        <p:nvSpPr>
          <p:cNvPr id="9" name="Rectangle 8">
            <a:extLst>
              <a:ext uri="{FF2B5EF4-FFF2-40B4-BE49-F238E27FC236}">
                <a16:creationId xmlns:a16="http://schemas.microsoft.com/office/drawing/2014/main" id="{FCF96BD7-A8C9-2082-68DF-BC042AC82175}"/>
              </a:ext>
            </a:extLst>
          </p:cNvPr>
          <p:cNvSpPr/>
          <p:nvPr/>
        </p:nvSpPr>
        <p:spPr>
          <a:xfrm>
            <a:off x="0" y="0"/>
            <a:ext cx="12192000" cy="6410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12329706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5E9"/>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8344FE2-D60C-A27D-B9CF-A7F7AACF6420}"/>
              </a:ext>
            </a:extLst>
          </p:cNvPr>
          <p:cNvSpPr txBox="1"/>
          <p:nvPr/>
        </p:nvSpPr>
        <p:spPr>
          <a:xfrm>
            <a:off x="3198843" y="5587598"/>
            <a:ext cx="5794314" cy="523220"/>
          </a:xfrm>
          <a:prstGeom prst="rect">
            <a:avLst/>
          </a:prstGeom>
          <a:noFill/>
        </p:spPr>
        <p:txBody>
          <a:bodyPr wrap="square" rtlCol="0">
            <a:spAutoFit/>
          </a:bodyPr>
          <a:lstStyle/>
          <a:p>
            <a:pPr algn="ctr"/>
            <a:r>
              <a:rPr lang="en-US" sz="2800" dirty="0">
                <a:solidFill>
                  <a:srgbClr val="6E9A95"/>
                </a:solidFill>
                <a:latin typeface="Tiempos Headline Regular" panose="02020503060303060403" pitchFamily="18" charset="0"/>
              </a:rPr>
              <a:t>Thank You! </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177BEB9-1E6F-0B7A-403B-17D0F1E4EDF2}"/>
              </a:ext>
            </a:extLst>
          </p:cNvPr>
          <p:cNvSpPr txBox="1"/>
          <p:nvPr/>
        </p:nvSpPr>
        <p:spPr>
          <a:xfrm>
            <a:off x="3198843"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pic>
        <p:nvPicPr>
          <p:cNvPr id="8" name="Picture 7" descr="A logo with blue and black text&#10;&#10;Description automatically generated">
            <a:extLst>
              <a:ext uri="{FF2B5EF4-FFF2-40B4-BE49-F238E27FC236}">
                <a16:creationId xmlns:a16="http://schemas.microsoft.com/office/drawing/2014/main" id="{68CA6B1B-2070-BFC4-99EC-F135A10A21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871" y="408888"/>
            <a:ext cx="1456258" cy="1644067"/>
          </a:xfrm>
          <a:prstGeom prst="rect">
            <a:avLst/>
          </a:prstGeom>
        </p:spPr>
      </p:pic>
      <p:sp>
        <p:nvSpPr>
          <p:cNvPr id="11" name="TextBox 10">
            <a:extLst>
              <a:ext uri="{FF2B5EF4-FFF2-40B4-BE49-F238E27FC236}">
                <a16:creationId xmlns:a16="http://schemas.microsoft.com/office/drawing/2014/main" id="{B2DFB08C-8E8E-E538-C1C7-99AC95FC6BD4}"/>
              </a:ext>
            </a:extLst>
          </p:cNvPr>
          <p:cNvSpPr txBox="1"/>
          <p:nvPr/>
        </p:nvSpPr>
        <p:spPr>
          <a:xfrm>
            <a:off x="3198843" y="2260592"/>
            <a:ext cx="5794314" cy="400110"/>
          </a:xfrm>
          <a:prstGeom prst="rect">
            <a:avLst/>
          </a:prstGeom>
          <a:noFill/>
        </p:spPr>
        <p:txBody>
          <a:bodyPr wrap="square" rtlCol="0">
            <a:spAutoFit/>
          </a:bodyPr>
          <a:lstStyle/>
          <a:p>
            <a:pPr algn="ctr"/>
            <a:r>
              <a:rPr lang="en-US" sz="2000" dirty="0">
                <a:solidFill>
                  <a:srgbClr val="6E9A95"/>
                </a:solidFill>
                <a:latin typeface="Tiempos Headline Regular" panose="02020503060303060403" pitchFamily="18" charset="0"/>
              </a:rPr>
              <a:t>More Information</a:t>
            </a:r>
          </a:p>
        </p:txBody>
      </p:sp>
      <p:pic>
        <p:nvPicPr>
          <p:cNvPr id="13" name="Picture 12" descr="A qr code on a black background&#10;&#10;Description automatically generated">
            <a:extLst>
              <a:ext uri="{FF2B5EF4-FFF2-40B4-BE49-F238E27FC236}">
                <a16:creationId xmlns:a16="http://schemas.microsoft.com/office/drawing/2014/main" id="{0AADA041-3F45-459D-29F9-21E70FB566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6516" y="2974911"/>
            <a:ext cx="2378969" cy="2378969"/>
          </a:xfrm>
          <a:prstGeom prst="rect">
            <a:avLst/>
          </a:prstGeom>
        </p:spPr>
      </p:pic>
    </p:spTree>
    <p:extLst>
      <p:ext uri="{BB962C8B-B14F-4D97-AF65-F5344CB8AC3E}">
        <p14:creationId xmlns:p14="http://schemas.microsoft.com/office/powerpoint/2010/main" val="143105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963038"/>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236476"/>
            <a:ext cx="5689539" cy="5139869"/>
          </a:xfrm>
          <a:prstGeom prst="rect">
            <a:avLst/>
          </a:prstGeom>
          <a:noFill/>
        </p:spPr>
        <p:txBody>
          <a:bodyPr wrap="square" rtlCol="0">
            <a:spAutoFit/>
          </a:bodyPr>
          <a:lstStyle/>
          <a:p>
            <a:pPr>
              <a:lnSpc>
                <a:spcPct val="150000"/>
              </a:lnSpc>
            </a:pPr>
            <a:r>
              <a:rPr lang="en-US" sz="1200" b="1" dirty="0">
                <a:solidFill>
                  <a:srgbClr val="6E9A95"/>
                </a:solidFill>
              </a:rPr>
              <a:t>The VARU Plan™  -  the resort’s premium all-encompassing </a:t>
            </a:r>
            <a:r>
              <a:rPr lang="en-US" sz="1200" dirty="0">
                <a:solidFill>
                  <a:srgbClr val="67696A"/>
                </a:solidFill>
              </a:rPr>
              <a:t>holiday plan combines your entire stay into one seamless adventure. Indulge in wide selection of premium beverages and dining experiences, explore the fascinating underwater world through snorkeling excursions or simply soak in the sun while you sip a refreshing cocktail!  Let us pamper you with our ultimate </a:t>
            </a:r>
            <a:r>
              <a:rPr lang="en-US" sz="1200" b="1" dirty="0">
                <a:solidFill>
                  <a:srgbClr val="6E9A95"/>
                </a:solidFill>
              </a:rPr>
              <a:t>VARU Plan™!</a:t>
            </a:r>
          </a:p>
          <a:p>
            <a:endParaRPr lang="en-US" sz="1200" dirty="0">
              <a:solidFill>
                <a:schemeClr val="bg1">
                  <a:lumMod val="50000"/>
                </a:schemeClr>
              </a:solidFill>
            </a:endParaRPr>
          </a:p>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Arrival &amp; Departure</a:t>
            </a:r>
          </a:p>
          <a:p>
            <a:endParaRPr lang="en-US" sz="1200" dirty="0">
              <a:solidFill>
                <a:schemeClr val="bg1">
                  <a:lumMod val="50000"/>
                </a:schemeClr>
              </a:solidFill>
            </a:endParaRPr>
          </a:p>
          <a:p>
            <a:pPr>
              <a:lnSpc>
                <a:spcPct val="150000"/>
              </a:lnSpc>
            </a:pPr>
            <a:r>
              <a:rPr lang="en-US" sz="1200" b="1" dirty="0">
                <a:solidFill>
                  <a:srgbClr val="6E9A95"/>
                </a:solidFill>
              </a:rPr>
              <a:t>Complimentary airport transfer, by speedboat on arrival</a:t>
            </a:r>
            <a:endParaRPr lang="en-US" sz="1200" dirty="0">
              <a:solidFill>
                <a:srgbClr val="71747B"/>
              </a:solidFill>
            </a:endParaRPr>
          </a:p>
          <a:p>
            <a:pPr marL="171450" indent="-171450">
              <a:lnSpc>
                <a:spcPct val="150000"/>
              </a:lnSpc>
              <a:buFont typeface="Wingdings" panose="05000000000000000000" pitchFamily="2" charset="2"/>
              <a:buChar char="ü"/>
            </a:pPr>
            <a:r>
              <a:rPr lang="en-US" sz="1200" dirty="0">
                <a:solidFill>
                  <a:srgbClr val="67696A"/>
                </a:solidFill>
              </a:rPr>
              <a:t>Enjoy an exhilarating 40 minutes speedboat transfer on arrival from </a:t>
            </a:r>
            <a:r>
              <a:rPr lang="en-US" sz="1200" dirty="0" err="1">
                <a:solidFill>
                  <a:srgbClr val="67696A"/>
                </a:solidFill>
              </a:rPr>
              <a:t>Velana</a:t>
            </a:r>
            <a:r>
              <a:rPr lang="en-US" sz="1200" dirty="0">
                <a:solidFill>
                  <a:srgbClr val="67696A"/>
                </a:solidFill>
              </a:rPr>
              <a:t> International Airport to the VARU Island </a:t>
            </a:r>
          </a:p>
          <a:p>
            <a:pPr marL="171450" indent="-171450">
              <a:lnSpc>
                <a:spcPct val="150000"/>
              </a:lnSpc>
              <a:buFont typeface="Wingdings" panose="05000000000000000000" pitchFamily="2" charset="2"/>
              <a:buChar char="ü"/>
            </a:pPr>
            <a:r>
              <a:rPr lang="en-US" sz="1200" dirty="0">
                <a:solidFill>
                  <a:srgbClr val="67696A"/>
                </a:solidFill>
              </a:rPr>
              <a:t>On reaching the resort, there’s a traditional Maldivian welcome with rhythmic </a:t>
            </a:r>
            <a:r>
              <a:rPr lang="en-US" sz="1200" dirty="0" err="1">
                <a:solidFill>
                  <a:srgbClr val="67696A"/>
                </a:solidFill>
              </a:rPr>
              <a:t>Boduberu</a:t>
            </a:r>
            <a:r>
              <a:rPr lang="en-US" sz="1200" dirty="0">
                <a:solidFill>
                  <a:srgbClr val="67696A"/>
                </a:solidFill>
              </a:rPr>
              <a:t> drumming</a:t>
            </a:r>
          </a:p>
          <a:p>
            <a:pPr marL="171450" indent="-171450">
              <a:lnSpc>
                <a:spcPct val="150000"/>
              </a:lnSpc>
              <a:buFont typeface="Wingdings" panose="05000000000000000000" pitchFamily="2" charset="2"/>
              <a:buChar char="ü"/>
            </a:pPr>
            <a:r>
              <a:rPr lang="en-US" sz="1200" dirty="0">
                <a:solidFill>
                  <a:srgbClr val="67696A"/>
                </a:solidFill>
              </a:rPr>
              <a:t>Enjoy a glass of Champagne as refreshing welcome drink</a:t>
            </a:r>
          </a:p>
          <a:p>
            <a:pPr marL="171450" indent="-171450">
              <a:lnSpc>
                <a:spcPct val="150000"/>
              </a:lnSpc>
              <a:buFont typeface="Arial" panose="020B0604020202020204" pitchFamily="34" charset="0"/>
              <a:buChar char="•"/>
            </a:pPr>
            <a:endParaRPr lang="en-US" sz="1200" dirty="0">
              <a:solidFill>
                <a:srgbClr val="67696A"/>
              </a:solidFill>
            </a:endParaRPr>
          </a:p>
          <a:p>
            <a:pPr>
              <a:lnSpc>
                <a:spcPct val="150000"/>
              </a:lnSpc>
            </a:pPr>
            <a:r>
              <a:rPr lang="en-US" sz="1200" b="1" dirty="0">
                <a:solidFill>
                  <a:srgbClr val="6E9A95"/>
                </a:solidFill>
              </a:rPr>
              <a:t>On the day of departure</a:t>
            </a:r>
          </a:p>
          <a:p>
            <a:pPr marL="171450" indent="-171450">
              <a:lnSpc>
                <a:spcPct val="150000"/>
              </a:lnSpc>
              <a:buFont typeface="Wingdings" panose="05000000000000000000" pitchFamily="2" charset="2"/>
              <a:buChar char="ü"/>
            </a:pPr>
            <a:r>
              <a:rPr lang="en-US" sz="1200" dirty="0">
                <a:solidFill>
                  <a:srgbClr val="67696A"/>
                </a:solidFill>
              </a:rPr>
              <a:t>A speedboat transfer back to the airport is arranged on the day of departure</a:t>
            </a:r>
            <a:endParaRPr lang="en-US" sz="1200" dirty="0">
              <a:solidFill>
                <a:srgbClr val="71747B"/>
              </a:solidFill>
            </a:endParaRPr>
          </a:p>
          <a:p>
            <a:endParaRPr lang="en-US" sz="1200" dirty="0">
              <a:solidFill>
                <a:schemeClr val="bg1">
                  <a:lumMod val="50000"/>
                </a:schemeClr>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895F155-C5F1-1005-FFC6-479A8F15D1AB}"/>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2080123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2326"/>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236476"/>
            <a:ext cx="6000640" cy="5940088"/>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All-Day Dining</a:t>
            </a:r>
          </a:p>
          <a:p>
            <a:endParaRPr lang="en-US" sz="1400" dirty="0">
              <a:solidFill>
                <a:schemeClr val="bg1">
                  <a:lumMod val="50000"/>
                </a:schemeClr>
              </a:solidFill>
            </a:endParaRPr>
          </a:p>
          <a:p>
            <a:r>
              <a:rPr lang="en-US" sz="1400" b="1" dirty="0">
                <a:solidFill>
                  <a:srgbClr val="6E9A95"/>
                </a:solidFill>
              </a:rPr>
              <a:t>LIME &amp; CHILI – </a:t>
            </a:r>
            <a:r>
              <a:rPr lang="en-US" sz="1400" i="1" dirty="0">
                <a:solidFill>
                  <a:srgbClr val="6E9A95"/>
                </a:solidFill>
              </a:rPr>
              <a:t>Breakfast, Lunch, and Dinner – </a:t>
            </a:r>
            <a:r>
              <a:rPr lang="en-US" sz="1400" b="1" dirty="0">
                <a:solidFill>
                  <a:srgbClr val="6E9A95"/>
                </a:solidFill>
              </a:rPr>
              <a:t>134 Covers</a:t>
            </a:r>
          </a:p>
          <a:p>
            <a:endParaRPr lang="en-US" sz="1200" dirty="0">
              <a:solidFill>
                <a:srgbClr val="71747B"/>
              </a:solidFill>
            </a:endParaRPr>
          </a:p>
          <a:p>
            <a:r>
              <a:rPr lang="en-US" sz="1200" dirty="0">
                <a:solidFill>
                  <a:schemeClr val="bg1">
                    <a:lumMod val="50000"/>
                  </a:schemeClr>
                </a:solidFill>
              </a:rPr>
              <a:t>The elegant, all-day dining restaurant is designed to create a relaxed beachside vibe with open-air and covered seating options, white and cream décor, and subtle turquoise green highlights.</a:t>
            </a:r>
          </a:p>
          <a:p>
            <a:endParaRPr lang="en-US" sz="1200" dirty="0">
              <a:solidFill>
                <a:schemeClr val="bg1">
                  <a:lumMod val="50000"/>
                </a:schemeClr>
              </a:solidFill>
            </a:endParaRPr>
          </a:p>
          <a:p>
            <a:r>
              <a:rPr lang="en-US" sz="1200" b="1" dirty="0">
                <a:solidFill>
                  <a:srgbClr val="6A9A95"/>
                </a:solidFill>
              </a:rPr>
              <a:t>Operating Hours:</a:t>
            </a:r>
          </a:p>
          <a:p>
            <a:pPr marL="171450" indent="-171450">
              <a:buFont typeface="Arial" panose="020B0604020202020204" pitchFamily="34" charset="0"/>
              <a:buChar char="•"/>
            </a:pPr>
            <a:r>
              <a:rPr lang="en-US" sz="1200" dirty="0">
                <a:solidFill>
                  <a:srgbClr val="71747B"/>
                </a:solidFill>
              </a:rPr>
              <a:t> </a:t>
            </a:r>
            <a:r>
              <a:rPr lang="en-US" sz="1200" b="1" dirty="0">
                <a:solidFill>
                  <a:srgbClr val="6A9A95"/>
                </a:solidFill>
              </a:rPr>
              <a:t>Breakfast</a:t>
            </a:r>
            <a:r>
              <a:rPr lang="en-US" sz="1200" dirty="0">
                <a:solidFill>
                  <a:srgbClr val="71747B"/>
                </a:solidFill>
              </a:rPr>
              <a:t>: 07:00hrs to 10:00hrs every day</a:t>
            </a:r>
          </a:p>
          <a:p>
            <a:pPr marL="171450" indent="-171450">
              <a:buFont typeface="Arial" panose="020B0604020202020204" pitchFamily="34" charset="0"/>
              <a:buChar char="•"/>
            </a:pPr>
            <a:r>
              <a:rPr lang="en-US" sz="1200" dirty="0">
                <a:solidFill>
                  <a:srgbClr val="71747B"/>
                </a:solidFill>
              </a:rPr>
              <a:t> </a:t>
            </a:r>
            <a:r>
              <a:rPr lang="en-US" sz="1200" b="1" dirty="0">
                <a:solidFill>
                  <a:srgbClr val="6A9A95"/>
                </a:solidFill>
              </a:rPr>
              <a:t>Brunch: </a:t>
            </a:r>
            <a:r>
              <a:rPr lang="en-US" sz="1200" dirty="0">
                <a:solidFill>
                  <a:srgbClr val="71747B"/>
                </a:solidFill>
              </a:rPr>
              <a:t>12:00hrs to 15:00hrs (Tuesday)</a:t>
            </a:r>
          </a:p>
          <a:p>
            <a:pPr marL="171450" indent="-171450">
              <a:buFont typeface="Arial" panose="020B0604020202020204" pitchFamily="34" charset="0"/>
              <a:buChar char="•"/>
            </a:pPr>
            <a:r>
              <a:rPr lang="en-US" sz="1200" dirty="0">
                <a:solidFill>
                  <a:srgbClr val="71747B"/>
                </a:solidFill>
              </a:rPr>
              <a:t> </a:t>
            </a:r>
            <a:r>
              <a:rPr lang="en-US" sz="1200" b="1" dirty="0">
                <a:solidFill>
                  <a:srgbClr val="6A9A95"/>
                </a:solidFill>
              </a:rPr>
              <a:t>Lunch:   </a:t>
            </a:r>
            <a:r>
              <a:rPr lang="en-US" sz="1200" dirty="0">
                <a:solidFill>
                  <a:srgbClr val="71747B"/>
                </a:solidFill>
              </a:rPr>
              <a:t>12:30hrs to 14:30hrs every day (except Tuesday)</a:t>
            </a:r>
          </a:p>
          <a:p>
            <a:pPr marL="171450" indent="-171450">
              <a:buFont typeface="Arial" panose="020B0604020202020204" pitchFamily="34" charset="0"/>
              <a:buChar char="•"/>
            </a:pPr>
            <a:r>
              <a:rPr lang="en-US" sz="1200" b="1" dirty="0">
                <a:solidFill>
                  <a:srgbClr val="6A9A95"/>
                </a:solidFill>
              </a:rPr>
              <a:t> Dinner: </a:t>
            </a:r>
            <a:r>
              <a:rPr lang="en-US" sz="1200" dirty="0">
                <a:solidFill>
                  <a:srgbClr val="71747B"/>
                </a:solidFill>
              </a:rPr>
              <a:t>19:00hrs to 22:00hrs every day </a:t>
            </a:r>
            <a:br>
              <a:rPr lang="en-US" sz="1200" dirty="0">
                <a:solidFill>
                  <a:srgbClr val="71747B"/>
                </a:solidFill>
              </a:rPr>
            </a:br>
            <a:r>
              <a:rPr lang="en-US" sz="1200" dirty="0">
                <a:solidFill>
                  <a:srgbClr val="71747B"/>
                </a:solidFill>
              </a:rPr>
              <a:t>(Special Dinner: Asian night </a:t>
            </a:r>
            <a:r>
              <a:rPr lang="en-US" sz="1200" b="1" dirty="0">
                <a:solidFill>
                  <a:srgbClr val="71747B"/>
                </a:solidFill>
              </a:rPr>
              <a:t>every Wednesday </a:t>
            </a:r>
            <a:r>
              <a:rPr lang="en-US" sz="1200" dirty="0">
                <a:solidFill>
                  <a:srgbClr val="71747B"/>
                </a:solidFill>
              </a:rPr>
              <a:t>&amp; Indian Ocean Gala Dinner </a:t>
            </a:r>
            <a:r>
              <a:rPr lang="en-US" sz="1200" b="1" dirty="0">
                <a:solidFill>
                  <a:srgbClr val="71747B"/>
                </a:solidFill>
              </a:rPr>
              <a:t>every Friday</a:t>
            </a:r>
            <a:r>
              <a:rPr lang="en-US" sz="1200" dirty="0">
                <a:solidFill>
                  <a:srgbClr val="71747B"/>
                </a:solidFill>
              </a:rPr>
              <a:t>)</a:t>
            </a:r>
          </a:p>
          <a:p>
            <a:endParaRPr lang="en-US" sz="1200" dirty="0">
              <a:solidFill>
                <a:schemeClr val="bg1">
                  <a:lumMod val="50000"/>
                </a:schemeClr>
              </a:solidFill>
            </a:endParaRPr>
          </a:p>
          <a:p>
            <a:endParaRPr lang="en-US" sz="1200" dirty="0">
              <a:solidFill>
                <a:schemeClr val="bg1">
                  <a:lumMod val="50000"/>
                </a:schemeClr>
              </a:solidFill>
            </a:endParaRPr>
          </a:p>
          <a:p>
            <a:pPr marL="171450" indent="-171450">
              <a:lnSpc>
                <a:spcPct val="150000"/>
              </a:lnSpc>
              <a:buFont typeface="Wingdings" panose="05000000000000000000" pitchFamily="2" charset="2"/>
              <a:buChar char="ü"/>
            </a:pPr>
            <a:r>
              <a:rPr lang="en-US" sz="1200" b="1" dirty="0">
                <a:solidFill>
                  <a:srgbClr val="6A9A95"/>
                </a:solidFill>
              </a:rPr>
              <a:t>Buffet service design </a:t>
            </a:r>
            <a:r>
              <a:rPr lang="en-US" sz="1200" dirty="0">
                <a:solidFill>
                  <a:schemeClr val="bg1">
                    <a:lumMod val="50000"/>
                  </a:schemeClr>
                </a:solidFill>
              </a:rPr>
              <a:t>with ‘cloche’ offering selection of Asian, European, Arabic and Maldivian platter, live cooking stations, pizza station, grills, ice-cream stations and delightful dessert displays</a:t>
            </a:r>
          </a:p>
          <a:p>
            <a:pPr marL="171450" indent="-171450">
              <a:lnSpc>
                <a:spcPct val="150000"/>
              </a:lnSpc>
              <a:buFont typeface="Wingdings" panose="05000000000000000000" pitchFamily="2" charset="2"/>
              <a:buChar char="ü"/>
            </a:pPr>
            <a:r>
              <a:rPr lang="en-US" sz="1200" b="1" dirty="0">
                <a:solidFill>
                  <a:srgbClr val="6A9A95"/>
                </a:solidFill>
              </a:rPr>
              <a:t>Special Indian Ocean Gala Dinner</a:t>
            </a:r>
            <a:r>
              <a:rPr lang="en-US" sz="1200" dirty="0">
                <a:solidFill>
                  <a:srgbClr val="6A9A95"/>
                </a:solidFill>
              </a:rPr>
              <a:t>: </a:t>
            </a:r>
            <a:r>
              <a:rPr lang="en-US" sz="1200" dirty="0">
                <a:solidFill>
                  <a:schemeClr val="bg1">
                    <a:lumMod val="50000"/>
                  </a:schemeClr>
                </a:solidFill>
              </a:rPr>
              <a:t>Celebrate the </a:t>
            </a:r>
            <a:r>
              <a:rPr lang="en-US" sz="1200" dirty="0">
                <a:solidFill>
                  <a:srgbClr val="6A9A95"/>
                </a:solidFill>
              </a:rPr>
              <a:t>Spirit of Maldives </a:t>
            </a:r>
            <a:r>
              <a:rPr lang="en-US" sz="1200" dirty="0">
                <a:solidFill>
                  <a:schemeClr val="bg1">
                    <a:lumMod val="50000"/>
                  </a:schemeClr>
                </a:solidFill>
              </a:rPr>
              <a:t>with an elaborate food selection, unlimited cocktails, and beverages.</a:t>
            </a:r>
          </a:p>
          <a:p>
            <a:pPr marL="171450" indent="-171450">
              <a:lnSpc>
                <a:spcPct val="150000"/>
              </a:lnSpc>
              <a:buFont typeface="Wingdings" panose="05000000000000000000" pitchFamily="2" charset="2"/>
              <a:buChar char="ü"/>
            </a:pPr>
            <a:r>
              <a:rPr lang="en-US" sz="1200" dirty="0">
                <a:solidFill>
                  <a:schemeClr val="bg1">
                    <a:lumMod val="50000"/>
                  </a:schemeClr>
                </a:solidFill>
              </a:rPr>
              <a:t>Live entertainment with dancing, festivities, and a special </a:t>
            </a:r>
            <a:r>
              <a:rPr lang="en-US" sz="1200" i="1" dirty="0" err="1">
                <a:solidFill>
                  <a:schemeClr val="bg1">
                    <a:lumMod val="50000"/>
                  </a:schemeClr>
                </a:solidFill>
              </a:rPr>
              <a:t>Boduberu</a:t>
            </a:r>
            <a:r>
              <a:rPr lang="en-US" sz="1200" dirty="0">
                <a:solidFill>
                  <a:schemeClr val="bg1">
                    <a:lumMod val="50000"/>
                  </a:schemeClr>
                </a:solidFill>
              </a:rPr>
              <a:t> performance - </a:t>
            </a:r>
            <a:r>
              <a:rPr lang="en-US" sz="1200" b="1" dirty="0">
                <a:solidFill>
                  <a:srgbClr val="6A9A95"/>
                </a:solidFill>
              </a:rPr>
              <a:t>Every FRIDAY at Lime &amp; Chili</a:t>
            </a:r>
          </a:p>
          <a:p>
            <a:pPr marL="171450" indent="-171450">
              <a:lnSpc>
                <a:spcPct val="150000"/>
              </a:lnSpc>
              <a:buFont typeface="Arial" panose="020B0604020202020204" pitchFamily="34" charset="0"/>
              <a:buChar char="•"/>
            </a:pPr>
            <a:endParaRPr lang="en-US" sz="1200" dirty="0">
              <a:solidFill>
                <a:srgbClr val="67696A"/>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0BAFF06-E1AB-61B5-6774-4E3CCB56FD77}"/>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26205685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3877023"/>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093601"/>
            <a:ext cx="5689539" cy="5447645"/>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Main Bar &amp; VARU Plan</a:t>
            </a:r>
            <a:r>
              <a:rPr lang="en-US" sz="1600" b="1" dirty="0">
                <a:solidFill>
                  <a:srgbClr val="6E9A95"/>
                </a:solidFill>
              </a:rPr>
              <a:t>™</a:t>
            </a:r>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 Beverages</a:t>
            </a:r>
          </a:p>
          <a:p>
            <a:endParaRPr lang="en-US" sz="1200" dirty="0">
              <a:solidFill>
                <a:schemeClr val="bg1">
                  <a:lumMod val="50000"/>
                </a:schemeClr>
              </a:solidFill>
            </a:endParaRPr>
          </a:p>
          <a:p>
            <a:r>
              <a:rPr lang="en-US" sz="1400" b="1" dirty="0">
                <a:solidFill>
                  <a:srgbClr val="6A9A95"/>
                </a:solidFill>
              </a:rPr>
              <a:t>BAY ROUGE</a:t>
            </a:r>
            <a:r>
              <a:rPr lang="en-US" sz="1400" dirty="0">
                <a:solidFill>
                  <a:srgbClr val="6A9A95"/>
                </a:solidFill>
              </a:rPr>
              <a:t> – </a:t>
            </a:r>
            <a:r>
              <a:rPr lang="en-US" sz="1400" i="1" dirty="0">
                <a:solidFill>
                  <a:srgbClr val="6A9A95"/>
                </a:solidFill>
              </a:rPr>
              <a:t>Main Bar &amp; Pool </a:t>
            </a:r>
          </a:p>
          <a:p>
            <a:endParaRPr lang="en-US" sz="1200" dirty="0">
              <a:solidFill>
                <a:srgbClr val="71747B"/>
              </a:solidFill>
            </a:endParaRPr>
          </a:p>
          <a:p>
            <a:r>
              <a:rPr lang="en-US" sz="1200" dirty="0">
                <a:solidFill>
                  <a:srgbClr val="67696A"/>
                </a:solidFill>
              </a:rPr>
              <a:t>The pool-side bar offers a front-row view of the dramatic Maldivian sunset, as you lounge at the bar with your favorite drink in hand and classic bar nibbles. - Pick from an extensive menu featuring premium spirits, beer, wine, cocktails, mocktails, signature drinks, and an assortment of tea and coffee</a:t>
            </a:r>
          </a:p>
          <a:p>
            <a:endParaRPr lang="en-US" sz="1200" dirty="0">
              <a:solidFill>
                <a:srgbClr val="74381D"/>
              </a:solidFill>
            </a:endParaRPr>
          </a:p>
          <a:p>
            <a:r>
              <a:rPr lang="en-US" sz="1200" b="1" dirty="0">
                <a:solidFill>
                  <a:srgbClr val="6A9A95"/>
                </a:solidFill>
              </a:rPr>
              <a:t>Operating Hours:</a:t>
            </a:r>
          </a:p>
          <a:p>
            <a:pPr marL="171450" indent="-171450">
              <a:buFont typeface="Arial" panose="020B0604020202020204" pitchFamily="34" charset="0"/>
              <a:buChar char="•"/>
            </a:pPr>
            <a:r>
              <a:rPr lang="en-US" sz="1200" b="1" dirty="0">
                <a:solidFill>
                  <a:srgbClr val="6A9A95"/>
                </a:solidFill>
              </a:rPr>
              <a:t>Pool: </a:t>
            </a:r>
            <a:r>
              <a:rPr lang="en-US" sz="1200" dirty="0">
                <a:solidFill>
                  <a:srgbClr val="71747B"/>
                </a:solidFill>
              </a:rPr>
              <a:t>07:00hrs to 19.00hrs everyday</a:t>
            </a:r>
          </a:p>
          <a:p>
            <a:pPr marL="171450" indent="-171450">
              <a:buFont typeface="Arial" panose="020B0604020202020204" pitchFamily="34" charset="0"/>
              <a:buChar char="•"/>
            </a:pPr>
            <a:r>
              <a:rPr lang="en-US" sz="1200" b="1" dirty="0">
                <a:solidFill>
                  <a:srgbClr val="6A9A95"/>
                </a:solidFill>
              </a:rPr>
              <a:t>Bar: </a:t>
            </a:r>
            <a:r>
              <a:rPr lang="en-US" sz="1200" dirty="0">
                <a:solidFill>
                  <a:srgbClr val="71747B"/>
                </a:solidFill>
              </a:rPr>
              <a:t>10.00hrs to 01.00hrs everyday</a:t>
            </a:r>
          </a:p>
          <a:p>
            <a:pPr marL="171450" indent="-171450">
              <a:buFont typeface="Arial" panose="020B0604020202020204" pitchFamily="34" charset="0"/>
              <a:buChar char="•"/>
            </a:pPr>
            <a:r>
              <a:rPr lang="en-US" sz="1200" b="1" dirty="0">
                <a:solidFill>
                  <a:srgbClr val="6A9A95"/>
                </a:solidFill>
              </a:rPr>
              <a:t>Light Snacks: </a:t>
            </a:r>
            <a:r>
              <a:rPr lang="en-US" sz="1200" dirty="0">
                <a:solidFill>
                  <a:srgbClr val="71747B"/>
                </a:solidFill>
              </a:rPr>
              <a:t>16:00hrs to 18:00hrs everyday</a:t>
            </a:r>
          </a:p>
          <a:p>
            <a:pPr marL="171450" indent="-171450">
              <a:buFont typeface="Arial" panose="020B0604020202020204" pitchFamily="34" charset="0"/>
              <a:buChar char="•"/>
            </a:pPr>
            <a:endParaRPr lang="en-US" sz="1200" dirty="0">
              <a:solidFill>
                <a:srgbClr val="74381D"/>
              </a:solidFill>
            </a:endParaRPr>
          </a:p>
          <a:p>
            <a:pPr>
              <a:lnSpc>
                <a:spcPct val="150000"/>
              </a:lnSpc>
            </a:pPr>
            <a:r>
              <a:rPr lang="en-US" sz="1200" b="1" dirty="0">
                <a:solidFill>
                  <a:srgbClr val="6E9A95"/>
                </a:solidFill>
              </a:rPr>
              <a:t>The VARU Plan™ </a:t>
            </a:r>
            <a:r>
              <a:rPr lang="en-US" sz="1200" dirty="0">
                <a:solidFill>
                  <a:srgbClr val="6E9A95"/>
                </a:solidFill>
              </a:rPr>
              <a:t>Beverages</a:t>
            </a:r>
          </a:p>
          <a:p>
            <a:pPr marL="171450" indent="-171450">
              <a:buFont typeface="Wingdings" panose="05000000000000000000" pitchFamily="2" charset="2"/>
              <a:buChar char="ü"/>
            </a:pPr>
            <a:r>
              <a:rPr lang="en-US" sz="1200" dirty="0">
                <a:solidFill>
                  <a:schemeClr val="bg1">
                    <a:lumMod val="50000"/>
                  </a:schemeClr>
                </a:solidFill>
              </a:rPr>
              <a:t>Premium brands of spirits, wines, and beers at </a:t>
            </a:r>
            <a:r>
              <a:rPr lang="en-US" sz="1200" b="1" dirty="0">
                <a:solidFill>
                  <a:schemeClr val="bg1">
                    <a:lumMod val="50000"/>
                  </a:schemeClr>
                </a:solidFill>
              </a:rPr>
              <a:t>Bay Rouge</a:t>
            </a:r>
            <a:r>
              <a:rPr lang="en-US" sz="1200" dirty="0">
                <a:solidFill>
                  <a:schemeClr val="bg1">
                    <a:lumMod val="50000"/>
                  </a:schemeClr>
                </a:solidFill>
              </a:rPr>
              <a:t>, </a:t>
            </a:r>
            <a:r>
              <a:rPr lang="en-US" sz="1200" b="1" dirty="0">
                <a:solidFill>
                  <a:schemeClr val="bg1">
                    <a:lumMod val="50000"/>
                  </a:schemeClr>
                </a:solidFill>
              </a:rPr>
              <a:t>Lime &amp; Chili</a:t>
            </a:r>
            <a:r>
              <a:rPr lang="en-US" sz="1200" dirty="0">
                <a:solidFill>
                  <a:schemeClr val="bg1">
                    <a:lumMod val="50000"/>
                  </a:schemeClr>
                </a:solidFill>
              </a:rPr>
              <a:t>, </a:t>
            </a:r>
            <a:r>
              <a:rPr lang="en-US" sz="1200" b="1" dirty="0">
                <a:solidFill>
                  <a:schemeClr val="bg1">
                    <a:lumMod val="50000"/>
                  </a:schemeClr>
                </a:solidFill>
              </a:rPr>
              <a:t>Charcoal</a:t>
            </a:r>
            <a:r>
              <a:rPr lang="en-US" sz="1200" dirty="0">
                <a:solidFill>
                  <a:schemeClr val="bg1">
                    <a:lumMod val="50000"/>
                  </a:schemeClr>
                </a:solidFill>
              </a:rPr>
              <a:t>, </a:t>
            </a:r>
            <a:r>
              <a:rPr lang="en-US" sz="1200" b="1" dirty="0">
                <a:solidFill>
                  <a:schemeClr val="bg1">
                    <a:lumMod val="50000"/>
                  </a:schemeClr>
                </a:solidFill>
              </a:rPr>
              <a:t>Nü</a:t>
            </a:r>
            <a:r>
              <a:rPr lang="en-US" sz="1200" dirty="0">
                <a:solidFill>
                  <a:schemeClr val="bg1">
                    <a:lumMod val="50000"/>
                  </a:schemeClr>
                </a:solidFill>
              </a:rPr>
              <a:t>, and </a:t>
            </a:r>
            <a:r>
              <a:rPr lang="en-US" sz="1200" b="1" dirty="0">
                <a:solidFill>
                  <a:schemeClr val="bg1">
                    <a:lumMod val="50000"/>
                  </a:schemeClr>
                </a:solidFill>
              </a:rPr>
              <a:t>Kaagé</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E9A95"/>
                </a:solidFill>
              </a:rPr>
              <a:t>The VARU Plan™ </a:t>
            </a:r>
            <a:r>
              <a:rPr lang="en-US" sz="1200" dirty="0">
                <a:solidFill>
                  <a:srgbClr val="6E9A95"/>
                </a:solidFill>
              </a:rPr>
              <a:t>Cocktails, Spirits &amp; Beer Menu features:</a:t>
            </a:r>
          </a:p>
          <a:p>
            <a:pPr marL="628650" lvl="1" indent="-171450">
              <a:buFont typeface="Wingdings" panose="05000000000000000000" pitchFamily="2" charset="2"/>
              <a:buChar char="ü"/>
            </a:pPr>
            <a:r>
              <a:rPr lang="en-US" sz="1200" dirty="0">
                <a:solidFill>
                  <a:schemeClr val="bg1">
                    <a:lumMod val="50000"/>
                  </a:schemeClr>
                </a:solidFill>
              </a:rPr>
              <a:t>Premium brands of spirits, wines, and beers</a:t>
            </a:r>
          </a:p>
          <a:p>
            <a:pPr marL="628650" lvl="1" indent="-171450">
              <a:buFont typeface="Wingdings" panose="05000000000000000000" pitchFamily="2" charset="2"/>
              <a:buChar char="ü"/>
            </a:pPr>
            <a:r>
              <a:rPr lang="en-US" sz="1200" dirty="0">
                <a:solidFill>
                  <a:schemeClr val="bg1">
                    <a:lumMod val="50000"/>
                  </a:schemeClr>
                </a:solidFill>
              </a:rPr>
              <a:t>Unlimited cocktails and signature drinks</a:t>
            </a:r>
          </a:p>
          <a:p>
            <a:pPr marL="628650" lvl="1" indent="-171450">
              <a:buFont typeface="Wingdings" panose="05000000000000000000" pitchFamily="2" charset="2"/>
              <a:buChar char="ü"/>
            </a:pPr>
            <a:r>
              <a:rPr lang="en-US" sz="1200" dirty="0">
                <a:solidFill>
                  <a:schemeClr val="bg1">
                    <a:lumMod val="50000"/>
                  </a:schemeClr>
                </a:solidFill>
              </a:rPr>
              <a:t>Mocktails, seasonal fresh fruit juices, soft drinks, mineral water, and a variety of tea and coffee</a:t>
            </a:r>
          </a:p>
          <a:p>
            <a:pPr lvl="1"/>
            <a:endParaRPr lang="en-US" sz="1200" dirty="0">
              <a:solidFill>
                <a:srgbClr val="6E9A95"/>
              </a:solidFill>
            </a:endParaRPr>
          </a:p>
          <a:p>
            <a:pPr marL="171450" indent="-171450">
              <a:buFont typeface="Arial" panose="020B0604020202020204" pitchFamily="34" charset="0"/>
              <a:buChar char="•"/>
            </a:pPr>
            <a:r>
              <a:rPr lang="en-US" sz="1200" b="1" dirty="0">
                <a:solidFill>
                  <a:srgbClr val="6E9A95"/>
                </a:solidFill>
              </a:rPr>
              <a:t>The VARU Plan™ </a:t>
            </a:r>
            <a:r>
              <a:rPr lang="en-US" sz="1200" dirty="0">
                <a:solidFill>
                  <a:srgbClr val="6E9A95"/>
                </a:solidFill>
              </a:rPr>
              <a:t>Wines &amp; Bubbles Menu features:</a:t>
            </a:r>
          </a:p>
          <a:p>
            <a:pPr marL="628650" lvl="1" indent="-171450">
              <a:buFont typeface="Wingdings" panose="05000000000000000000" pitchFamily="2" charset="2"/>
              <a:buChar char="ü"/>
            </a:pPr>
            <a:r>
              <a:rPr lang="en-US" sz="1200" dirty="0">
                <a:solidFill>
                  <a:schemeClr val="bg1">
                    <a:lumMod val="50000"/>
                  </a:schemeClr>
                </a:solidFill>
              </a:rPr>
              <a:t>Global selection of over 40+ wines from renowned vineyards</a:t>
            </a: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3CCBC5-FFCC-2F54-C782-E2ABA6971A87}"/>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3762315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963038"/>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236476"/>
            <a:ext cx="5689539" cy="4154984"/>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Specialty Fine Dining</a:t>
            </a:r>
          </a:p>
          <a:p>
            <a:endParaRPr lang="en-US" sz="1200" dirty="0">
              <a:solidFill>
                <a:schemeClr val="bg1">
                  <a:lumMod val="50000"/>
                </a:schemeClr>
              </a:solidFill>
            </a:endParaRPr>
          </a:p>
          <a:p>
            <a:r>
              <a:rPr lang="en-US" sz="1400" b="1" dirty="0">
                <a:solidFill>
                  <a:srgbClr val="6A9A95"/>
                </a:solidFill>
              </a:rPr>
              <a:t>KAAGÉ *</a:t>
            </a:r>
            <a:r>
              <a:rPr lang="en-US" sz="1400" dirty="0">
                <a:solidFill>
                  <a:srgbClr val="6A9A95"/>
                </a:solidFill>
              </a:rPr>
              <a:t> – </a:t>
            </a:r>
            <a:r>
              <a:rPr lang="en-US" sz="1400" i="1" dirty="0">
                <a:solidFill>
                  <a:srgbClr val="6A9A95"/>
                </a:solidFill>
              </a:rPr>
              <a:t>Progressive Maldivian Cuisine – </a:t>
            </a:r>
            <a:r>
              <a:rPr lang="en-US" sz="1400" b="1" dirty="0">
                <a:solidFill>
                  <a:srgbClr val="6A9A95"/>
                </a:solidFill>
              </a:rPr>
              <a:t>28 Covers</a:t>
            </a:r>
          </a:p>
          <a:p>
            <a:endParaRPr lang="en-US" sz="1200" dirty="0">
              <a:solidFill>
                <a:srgbClr val="71747B"/>
              </a:solidFill>
            </a:endParaRPr>
          </a:p>
          <a:p>
            <a:r>
              <a:rPr lang="en-US" sz="1200" b="1" dirty="0">
                <a:solidFill>
                  <a:schemeClr val="bg1">
                    <a:lumMod val="50000"/>
                  </a:schemeClr>
                </a:solidFill>
              </a:rPr>
              <a:t>Voted 2023 Travelers’ Choice Best of the Best Date Night Restaurants </a:t>
            </a:r>
            <a:r>
              <a:rPr lang="en-US" sz="1200" dirty="0">
                <a:solidFill>
                  <a:schemeClr val="bg1">
                    <a:lumMod val="50000"/>
                  </a:schemeClr>
                </a:solidFill>
              </a:rPr>
              <a:t>– Kaagé at VARU is designed like a traditional Maldivian house with accentuated wooden and floral tones, KAAGÉ creates an authentic setting complemented by warm hospitality. With a uniquely crafted menu by the award-winning Maldivian Chef Niyaz which fuses traditional homestyle Maldivian dishes with a progressive twist. </a:t>
            </a:r>
          </a:p>
          <a:p>
            <a:endParaRPr lang="en-US" sz="1200" dirty="0">
              <a:solidFill>
                <a:schemeClr val="bg1">
                  <a:lumMod val="50000"/>
                </a:schemeClr>
              </a:solidFill>
            </a:endParaRPr>
          </a:p>
          <a:p>
            <a:pPr marL="171450" indent="-171450">
              <a:buFont typeface="Arial" panose="020B0604020202020204" pitchFamily="34" charset="0"/>
              <a:buChar char="•"/>
            </a:pPr>
            <a:r>
              <a:rPr lang="en-US" sz="1200" dirty="0">
                <a:solidFill>
                  <a:schemeClr val="bg1">
                    <a:lumMod val="50000"/>
                  </a:schemeClr>
                </a:solidFill>
              </a:rPr>
              <a:t>Wrap a </a:t>
            </a:r>
            <a:r>
              <a:rPr lang="en-US" sz="1200" dirty="0" err="1">
                <a:solidFill>
                  <a:schemeClr val="bg1">
                    <a:lumMod val="50000"/>
                  </a:schemeClr>
                </a:solidFill>
              </a:rPr>
              <a:t>colourful</a:t>
            </a:r>
            <a:r>
              <a:rPr lang="en-US" sz="1200" dirty="0">
                <a:solidFill>
                  <a:schemeClr val="bg1">
                    <a:lumMod val="50000"/>
                  </a:schemeClr>
                </a:solidFill>
              </a:rPr>
              <a:t> sarong and get treated to the best local </a:t>
            </a:r>
            <a:r>
              <a:rPr lang="en-US" sz="1200" dirty="0" err="1">
                <a:solidFill>
                  <a:schemeClr val="bg1">
                    <a:lumMod val="50000"/>
                  </a:schemeClr>
                </a:solidFill>
              </a:rPr>
              <a:t>flavours</a:t>
            </a:r>
            <a:r>
              <a:rPr lang="en-US" sz="1200" dirty="0">
                <a:solidFill>
                  <a:schemeClr val="bg1">
                    <a:lumMod val="50000"/>
                  </a:schemeClr>
                </a:solidFill>
              </a:rPr>
              <a:t> presented with a progressive twist</a:t>
            </a:r>
          </a:p>
          <a:p>
            <a:endParaRPr lang="en-US" sz="1200" dirty="0">
              <a:solidFill>
                <a:schemeClr val="bg1">
                  <a:lumMod val="50000"/>
                </a:schemeClr>
              </a:solidFill>
            </a:endParaRPr>
          </a:p>
          <a:p>
            <a:r>
              <a:rPr lang="en-US" sz="1200" b="1" dirty="0">
                <a:solidFill>
                  <a:srgbClr val="6A9A95"/>
                </a:solidFill>
              </a:rPr>
              <a:t>Operating hours </a:t>
            </a:r>
            <a:r>
              <a:rPr lang="en-US" sz="1200" i="1" dirty="0">
                <a:solidFill>
                  <a:srgbClr val="6A9A95"/>
                </a:solidFill>
              </a:rPr>
              <a:t>(Pre-booking is required):</a:t>
            </a:r>
          </a:p>
          <a:p>
            <a:endParaRPr lang="en-US" sz="1200" dirty="0">
              <a:solidFill>
                <a:schemeClr val="bg1">
                  <a:lumMod val="50000"/>
                </a:schemeClr>
              </a:solidFill>
            </a:endParaRPr>
          </a:p>
          <a:p>
            <a:pPr marL="171450" indent="-171450">
              <a:buFont typeface="Arial" panose="020B0604020202020204" pitchFamily="34" charset="0"/>
              <a:buChar char="•"/>
            </a:pPr>
            <a:r>
              <a:rPr lang="en-US" sz="1200" b="1" dirty="0">
                <a:solidFill>
                  <a:srgbClr val="6A9A95"/>
                </a:solidFill>
              </a:rPr>
              <a:t>Lunch:</a:t>
            </a:r>
            <a:r>
              <a:rPr lang="en-US" sz="1200" dirty="0">
                <a:solidFill>
                  <a:schemeClr val="bg1">
                    <a:lumMod val="50000"/>
                  </a:schemeClr>
                </a:solidFill>
              </a:rPr>
              <a:t> 12:30hrs to 14:30hrs </a:t>
            </a:r>
            <a:r>
              <a:rPr lang="en-US" sz="1200" i="1" dirty="0">
                <a:solidFill>
                  <a:schemeClr val="bg1">
                    <a:lumMod val="50000"/>
                  </a:schemeClr>
                </a:solidFill>
              </a:rPr>
              <a:t>(Open 3 days a week)</a:t>
            </a:r>
          </a:p>
          <a:p>
            <a:pPr marL="171450" indent="-171450">
              <a:buFont typeface="Arial" panose="020B0604020202020204" pitchFamily="34" charset="0"/>
              <a:buChar char="•"/>
            </a:pPr>
            <a:r>
              <a:rPr lang="en-US" sz="1200" b="1" dirty="0">
                <a:solidFill>
                  <a:srgbClr val="6A9A95"/>
                </a:solidFill>
              </a:rPr>
              <a:t>Dinner: </a:t>
            </a:r>
            <a:r>
              <a:rPr lang="en-US" sz="1200" dirty="0">
                <a:solidFill>
                  <a:schemeClr val="bg1">
                    <a:lumMod val="50000"/>
                  </a:schemeClr>
                </a:solidFill>
              </a:rPr>
              <a:t>19:00hrs to 22:00hrs </a:t>
            </a:r>
            <a:r>
              <a:rPr lang="en-US" sz="1200" i="1" dirty="0">
                <a:solidFill>
                  <a:schemeClr val="bg1">
                    <a:lumMod val="50000"/>
                  </a:schemeClr>
                </a:solidFill>
              </a:rPr>
              <a:t>(Open daily except Fridays)</a:t>
            </a:r>
          </a:p>
          <a:p>
            <a:pPr marL="171450" indent="-171450">
              <a:lnSpc>
                <a:spcPct val="150000"/>
              </a:lnSpc>
              <a:buFont typeface="Arial" panose="020B0604020202020204" pitchFamily="34" charset="0"/>
              <a:buChar char="•"/>
            </a:pPr>
            <a:endParaRPr lang="en-US" sz="1200" dirty="0">
              <a:solidFill>
                <a:srgbClr val="67696A"/>
              </a:solidFill>
            </a:endParaRPr>
          </a:p>
          <a:p>
            <a:r>
              <a:rPr lang="en-US" sz="1200" i="1" dirty="0">
                <a:solidFill>
                  <a:srgbClr val="6A9A95"/>
                </a:solidFill>
              </a:rPr>
              <a:t>* Eligible only for four-night stays and above</a:t>
            </a: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ECD3BD6-75ED-CC62-4C07-CF446F219E46}"/>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124997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CF8F4"/>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0A216B71-B0C7-1EB8-1536-2F1B9D4E34FA}"/>
              </a:ext>
            </a:extLst>
          </p:cNvPr>
          <p:cNvSpPr/>
          <p:nvPr/>
        </p:nvSpPr>
        <p:spPr>
          <a:xfrm>
            <a:off x="6591300" y="2402326"/>
            <a:ext cx="247650" cy="2569724"/>
          </a:xfrm>
          <a:prstGeom prst="rect">
            <a:avLst/>
          </a:prstGeom>
          <a:solidFill>
            <a:srgbClr val="A9D1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54A9541-3A04-9ECF-FD4D-96DAD0DB7A77}"/>
              </a:ext>
            </a:extLst>
          </p:cNvPr>
          <p:cNvSpPr/>
          <p:nvPr/>
        </p:nvSpPr>
        <p:spPr>
          <a:xfrm>
            <a:off x="0" y="0"/>
            <a:ext cx="12192000" cy="963038"/>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72B8352-A125-474B-895A-7C0F1681A531}"/>
              </a:ext>
            </a:extLst>
          </p:cNvPr>
          <p:cNvSpPr txBox="1"/>
          <p:nvPr/>
        </p:nvSpPr>
        <p:spPr>
          <a:xfrm>
            <a:off x="301686" y="1236476"/>
            <a:ext cx="5689539" cy="4678204"/>
          </a:xfrm>
          <a:prstGeom prst="rect">
            <a:avLst/>
          </a:prstGeom>
          <a:noFill/>
        </p:spPr>
        <p:txBody>
          <a:bodyPr wrap="square" rtlCol="0">
            <a:spAutoFit/>
          </a:bodyPr>
          <a:lstStyle/>
          <a:p>
            <a:r>
              <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rPr>
              <a:t>Specialty Fine Dining</a:t>
            </a:r>
          </a:p>
          <a:p>
            <a:endParaRPr lang="en-US" sz="1600" dirty="0">
              <a:solidFill>
                <a:srgbClr val="6E9A95"/>
              </a:solidFill>
              <a:latin typeface="Tiempos Headline Regular" panose="02020503060303060403" pitchFamily="18" charset="0"/>
              <a:ea typeface="SimSun" panose="02010600030101010101" pitchFamily="2" charset="-122"/>
              <a:cs typeface="Times New Roman" panose="02020603050405020304" pitchFamily="18" charset="0"/>
            </a:endParaRPr>
          </a:p>
          <a:p>
            <a:r>
              <a:rPr lang="en-US" sz="1400" b="1" dirty="0">
                <a:solidFill>
                  <a:srgbClr val="6A9A95"/>
                </a:solidFill>
              </a:rPr>
              <a:t>NÜ *</a:t>
            </a:r>
            <a:r>
              <a:rPr lang="en-US" sz="1400" dirty="0">
                <a:solidFill>
                  <a:srgbClr val="6A9A95"/>
                </a:solidFill>
              </a:rPr>
              <a:t> – </a:t>
            </a:r>
            <a:r>
              <a:rPr lang="en-US" sz="1400" i="1" dirty="0">
                <a:solidFill>
                  <a:srgbClr val="6A9A95"/>
                </a:solidFill>
              </a:rPr>
              <a:t>Mediterranean Seafood Restaurant </a:t>
            </a:r>
            <a:r>
              <a:rPr lang="en-US" sz="1400" dirty="0">
                <a:solidFill>
                  <a:srgbClr val="6A9A95"/>
                </a:solidFill>
              </a:rPr>
              <a:t>– </a:t>
            </a:r>
            <a:r>
              <a:rPr lang="en-US" sz="1400" b="1" dirty="0">
                <a:solidFill>
                  <a:srgbClr val="6A9A95"/>
                </a:solidFill>
              </a:rPr>
              <a:t>40 Covers</a:t>
            </a:r>
          </a:p>
          <a:p>
            <a:endParaRPr lang="en-US" sz="1200" dirty="0">
              <a:solidFill>
                <a:srgbClr val="71747B"/>
              </a:solidFill>
            </a:endParaRPr>
          </a:p>
          <a:p>
            <a:r>
              <a:rPr lang="en-US" sz="1200" dirty="0">
                <a:solidFill>
                  <a:schemeClr val="bg1">
                    <a:lumMod val="50000"/>
                  </a:schemeClr>
                </a:solidFill>
              </a:rPr>
              <a:t>NÜ in Dhivehi, the Maldivian dialect, translates to ‘blue’. Like its name, everything in this classy over-water restaurant has a touch of blue and an ocean themed décor.</a:t>
            </a:r>
          </a:p>
          <a:p>
            <a:endParaRPr lang="en-US" sz="1200" dirty="0">
              <a:solidFill>
                <a:schemeClr val="bg1">
                  <a:lumMod val="50000"/>
                </a:schemeClr>
              </a:solidFill>
            </a:endParaRPr>
          </a:p>
          <a:p>
            <a:pPr marL="171450" indent="-171450">
              <a:buFont typeface="Arial" panose="020B0604020202020204" pitchFamily="34" charset="0"/>
              <a:buChar char="•"/>
            </a:pPr>
            <a:r>
              <a:rPr lang="en-US" sz="1200" dirty="0" err="1">
                <a:solidFill>
                  <a:schemeClr val="bg1">
                    <a:lumMod val="50000"/>
                  </a:schemeClr>
                </a:solidFill>
              </a:rPr>
              <a:t>Savour</a:t>
            </a:r>
            <a:r>
              <a:rPr lang="en-US" sz="1200" dirty="0">
                <a:solidFill>
                  <a:schemeClr val="bg1">
                    <a:lumMod val="50000"/>
                  </a:schemeClr>
                </a:solidFill>
              </a:rPr>
              <a:t> the best of French, Italian, and Mediterranean cuisine in a three-course meal at this elegant restaurant, with standout dishes like Sopa de </a:t>
            </a:r>
            <a:r>
              <a:rPr lang="en-US" sz="1200" dirty="0" err="1">
                <a:solidFill>
                  <a:schemeClr val="bg1">
                    <a:lumMod val="50000"/>
                  </a:schemeClr>
                </a:solidFill>
              </a:rPr>
              <a:t>Mariscos</a:t>
            </a:r>
            <a:r>
              <a:rPr lang="en-US" sz="1200" dirty="0">
                <a:solidFill>
                  <a:schemeClr val="bg1">
                    <a:lumMod val="50000"/>
                  </a:schemeClr>
                </a:solidFill>
              </a:rPr>
              <a:t>, Squid Ink Pappardelle, and Lagoon Crab Risotto</a:t>
            </a:r>
          </a:p>
          <a:p>
            <a:pPr marL="171450" indent="-171450">
              <a:buFont typeface="Arial" panose="020B0604020202020204" pitchFamily="34" charset="0"/>
              <a:buChar char="•"/>
            </a:pPr>
            <a:endParaRPr lang="en-US" sz="1200" dirty="0">
              <a:solidFill>
                <a:schemeClr val="bg1">
                  <a:lumMod val="50000"/>
                </a:schemeClr>
              </a:solidFill>
            </a:endParaRPr>
          </a:p>
          <a:p>
            <a:r>
              <a:rPr lang="en-US" sz="1200" b="1" dirty="0">
                <a:solidFill>
                  <a:srgbClr val="6E9A95"/>
                </a:solidFill>
              </a:rPr>
              <a:t>Operating hours</a:t>
            </a:r>
            <a:r>
              <a:rPr lang="en-US" sz="1200" dirty="0">
                <a:solidFill>
                  <a:srgbClr val="6E9A95"/>
                </a:solidFill>
              </a:rPr>
              <a:t> </a:t>
            </a:r>
            <a:r>
              <a:rPr lang="en-US" sz="1200" i="1" dirty="0">
                <a:solidFill>
                  <a:srgbClr val="6E9A95"/>
                </a:solidFill>
              </a:rPr>
              <a:t>(Pre-booking required) </a:t>
            </a:r>
            <a:r>
              <a:rPr lang="en-US" sz="1200" dirty="0">
                <a:solidFill>
                  <a:srgbClr val="6E9A95"/>
                </a:solidFill>
              </a:rPr>
              <a:t>:</a:t>
            </a:r>
          </a:p>
          <a:p>
            <a:pPr marL="171450" indent="-171450">
              <a:buFont typeface="Arial" panose="020B0604020202020204" pitchFamily="34" charset="0"/>
              <a:buChar char="•"/>
            </a:pPr>
            <a:r>
              <a:rPr lang="en-US" sz="1200" b="1" dirty="0">
                <a:solidFill>
                  <a:srgbClr val="6E9A95"/>
                </a:solidFill>
              </a:rPr>
              <a:t>Lunch:</a:t>
            </a:r>
            <a:r>
              <a:rPr lang="en-US" sz="1200" dirty="0">
                <a:solidFill>
                  <a:schemeClr val="bg1">
                    <a:lumMod val="50000"/>
                  </a:schemeClr>
                </a:solidFill>
              </a:rPr>
              <a:t> 12:30hrs to 14:30hrs (Open 3 days a week)</a:t>
            </a:r>
          </a:p>
          <a:p>
            <a:pPr marL="171450" indent="-171450">
              <a:buFont typeface="Arial" panose="020B0604020202020204" pitchFamily="34" charset="0"/>
              <a:buChar char="•"/>
            </a:pPr>
            <a:r>
              <a:rPr lang="en-US" sz="1200" b="1" dirty="0">
                <a:solidFill>
                  <a:srgbClr val="6E9A95"/>
                </a:solidFill>
              </a:rPr>
              <a:t>Dinner: </a:t>
            </a:r>
            <a:r>
              <a:rPr lang="en-US" sz="1200" dirty="0">
                <a:solidFill>
                  <a:schemeClr val="bg1">
                    <a:lumMod val="50000"/>
                  </a:schemeClr>
                </a:solidFill>
              </a:rPr>
              <a:t>19:00hrs to 22:00hrs Everyday (except Friday)</a:t>
            </a:r>
          </a:p>
          <a:p>
            <a:pPr marL="171450" indent="-171450">
              <a:buFont typeface="Arial" panose="020B0604020202020204" pitchFamily="34" charset="0"/>
              <a:buChar char="•"/>
            </a:pPr>
            <a:endParaRPr lang="en-US" sz="1200" dirty="0">
              <a:solidFill>
                <a:schemeClr val="bg1">
                  <a:lumMod val="50000"/>
                </a:schemeClr>
              </a:solidFill>
            </a:endParaRPr>
          </a:p>
          <a:p>
            <a:r>
              <a:rPr lang="en-US" sz="1200" b="1" dirty="0">
                <a:solidFill>
                  <a:srgbClr val="6E9A95"/>
                </a:solidFill>
              </a:rPr>
              <a:t>Bar </a:t>
            </a:r>
            <a:endParaRPr lang="en-US" sz="1200" dirty="0">
              <a:solidFill>
                <a:srgbClr val="6E9A95"/>
              </a:solidFill>
            </a:endParaRPr>
          </a:p>
          <a:p>
            <a:pPr marL="171450" indent="-171450">
              <a:buFont typeface="Arial" panose="020B0604020202020204" pitchFamily="34" charset="0"/>
              <a:buChar char="•"/>
            </a:pPr>
            <a:r>
              <a:rPr lang="en-US" sz="1200" b="1" dirty="0">
                <a:solidFill>
                  <a:srgbClr val="6E9A95"/>
                </a:solidFill>
              </a:rPr>
              <a:t>Afternoon: </a:t>
            </a:r>
            <a:r>
              <a:rPr lang="en-US" sz="1200" dirty="0">
                <a:solidFill>
                  <a:schemeClr val="bg1">
                    <a:lumMod val="50000"/>
                  </a:schemeClr>
                </a:solidFill>
              </a:rPr>
              <a:t>2.00hrs to 14:30hrs </a:t>
            </a:r>
            <a:r>
              <a:rPr lang="en-US" sz="1200" i="1" dirty="0">
                <a:solidFill>
                  <a:schemeClr val="bg1">
                    <a:lumMod val="50000"/>
                  </a:schemeClr>
                </a:solidFill>
              </a:rPr>
              <a:t>(Open 3 days a week)</a:t>
            </a:r>
          </a:p>
          <a:p>
            <a:pPr marL="171450" indent="-171450">
              <a:buFont typeface="Arial" panose="020B0604020202020204" pitchFamily="34" charset="0"/>
              <a:buChar char="•"/>
            </a:pPr>
            <a:r>
              <a:rPr lang="en-US" sz="1200" b="1" dirty="0">
                <a:solidFill>
                  <a:srgbClr val="6E9A95"/>
                </a:solidFill>
              </a:rPr>
              <a:t>Evening: </a:t>
            </a:r>
            <a:r>
              <a:rPr lang="en-US" sz="1200" dirty="0">
                <a:solidFill>
                  <a:schemeClr val="bg1">
                    <a:lumMod val="50000"/>
                  </a:schemeClr>
                </a:solidFill>
              </a:rPr>
              <a:t>18:00hrs to 22:00hrs Everyday </a:t>
            </a:r>
            <a:r>
              <a:rPr lang="en-US" sz="1200" i="1" dirty="0">
                <a:solidFill>
                  <a:schemeClr val="bg1">
                    <a:lumMod val="50000"/>
                  </a:schemeClr>
                </a:solidFill>
              </a:rPr>
              <a:t>(except Friday)</a:t>
            </a:r>
          </a:p>
          <a:p>
            <a:endParaRPr lang="en-US" sz="1200" i="1" dirty="0">
              <a:solidFill>
                <a:schemeClr val="bg1">
                  <a:lumMod val="50000"/>
                </a:schemeClr>
              </a:solidFill>
            </a:endParaRPr>
          </a:p>
          <a:p>
            <a:r>
              <a:rPr lang="en-US" sz="1200" i="1" dirty="0">
                <a:solidFill>
                  <a:srgbClr val="6A9A95"/>
                </a:solidFill>
              </a:rPr>
              <a:t>* Eligible only for four-night stays and above</a:t>
            </a:r>
          </a:p>
          <a:p>
            <a:pPr marL="171450" indent="-171450">
              <a:buFont typeface="Arial" panose="020B0604020202020204" pitchFamily="34" charset="0"/>
              <a:buChar char="•"/>
            </a:pPr>
            <a:endParaRPr lang="en-US" sz="1200" i="1" dirty="0">
              <a:solidFill>
                <a:schemeClr val="bg1">
                  <a:lumMod val="50000"/>
                </a:schemeClr>
              </a:solidFill>
            </a:endParaRPr>
          </a:p>
          <a:p>
            <a:endParaRPr lang="en-US" sz="1200" i="1" dirty="0">
              <a:solidFill>
                <a:schemeClr val="bg1">
                  <a:lumMod val="50000"/>
                </a:schemeClr>
              </a:solidFill>
            </a:endParaRPr>
          </a:p>
          <a:p>
            <a:endParaRPr lang="en-US" sz="1200" b="1" dirty="0">
              <a:solidFill>
                <a:schemeClr val="bg1">
                  <a:lumMod val="50000"/>
                </a:schemeClr>
              </a:solidFill>
              <a:ea typeface="SimSun" panose="02010600030101010101" pitchFamily="2" charset="-122"/>
              <a:cs typeface="Times New Roman" panose="02020603050405020304" pitchFamily="18" charset="0"/>
            </a:endParaRPr>
          </a:p>
          <a:p>
            <a:endParaRPr lang="en-US" sz="1200" dirty="0">
              <a:solidFill>
                <a:schemeClr val="bg1">
                  <a:lumMod val="50000"/>
                </a:schemeClr>
              </a:solidFill>
            </a:endParaRPr>
          </a:p>
        </p:txBody>
      </p:sp>
      <p:sp>
        <p:nvSpPr>
          <p:cNvPr id="4" name="TextBox 3">
            <a:extLst>
              <a:ext uri="{FF2B5EF4-FFF2-40B4-BE49-F238E27FC236}">
                <a16:creationId xmlns:a16="http://schemas.microsoft.com/office/drawing/2014/main" id="{F8344FE2-D60C-A27D-B9CF-A7F7AACF6420}"/>
              </a:ext>
            </a:extLst>
          </p:cNvPr>
          <p:cNvSpPr txBox="1"/>
          <p:nvPr/>
        </p:nvSpPr>
        <p:spPr>
          <a:xfrm>
            <a:off x="301686" y="204656"/>
            <a:ext cx="5794314" cy="523220"/>
          </a:xfrm>
          <a:prstGeom prst="rect">
            <a:avLst/>
          </a:prstGeom>
          <a:noFill/>
        </p:spPr>
        <p:txBody>
          <a:bodyPr wrap="square" rtlCol="0">
            <a:spAutoFit/>
          </a:bodyPr>
          <a:lstStyle/>
          <a:p>
            <a:r>
              <a:rPr lang="en-US" sz="2800" dirty="0">
                <a:solidFill>
                  <a:schemeClr val="bg1"/>
                </a:solidFill>
                <a:latin typeface="Tiempos Headline Regular" panose="02020503060303060403" pitchFamily="18" charset="0"/>
              </a:rPr>
              <a:t>The VARU Plan™</a:t>
            </a:r>
          </a:p>
        </p:txBody>
      </p:sp>
      <p:sp>
        <p:nvSpPr>
          <p:cNvPr id="7" name="Rectangle 6">
            <a:extLst>
              <a:ext uri="{FF2B5EF4-FFF2-40B4-BE49-F238E27FC236}">
                <a16:creationId xmlns:a16="http://schemas.microsoft.com/office/drawing/2014/main" id="{49FAD020-79B6-96E8-12CA-BA69CB8F7584}"/>
              </a:ext>
            </a:extLst>
          </p:cNvPr>
          <p:cNvSpPr/>
          <p:nvPr/>
        </p:nvSpPr>
        <p:spPr>
          <a:xfrm>
            <a:off x="0" y="6410528"/>
            <a:ext cx="12192000" cy="447472"/>
          </a:xfrm>
          <a:prstGeom prst="rect">
            <a:avLst/>
          </a:prstGeom>
          <a:solidFill>
            <a:srgbClr val="6A9A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A388533-55E7-2731-8922-6162340A4314}"/>
              </a:ext>
            </a:extLst>
          </p:cNvPr>
          <p:cNvSpPr/>
          <p:nvPr/>
        </p:nvSpPr>
        <p:spPr>
          <a:xfrm>
            <a:off x="6743700" y="963038"/>
            <a:ext cx="5448300" cy="54483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6813849-A578-B310-7155-E59C8543B4D2}"/>
              </a:ext>
            </a:extLst>
          </p:cNvPr>
          <p:cNvSpPr txBox="1"/>
          <p:nvPr/>
        </p:nvSpPr>
        <p:spPr>
          <a:xfrm>
            <a:off x="3004519" y="6486728"/>
            <a:ext cx="5794314" cy="276999"/>
          </a:xfrm>
          <a:prstGeom prst="rect">
            <a:avLst/>
          </a:prstGeom>
          <a:noFill/>
        </p:spPr>
        <p:txBody>
          <a:bodyPr wrap="square" rtlCol="0">
            <a:spAutoFit/>
          </a:bodyPr>
          <a:lstStyle/>
          <a:p>
            <a:pPr algn="ctr"/>
            <a:r>
              <a:rPr lang="en-US" sz="1200" spc="600" dirty="0">
                <a:solidFill>
                  <a:schemeClr val="bg1"/>
                </a:solidFill>
                <a:latin typeface="+mj-lt"/>
              </a:rPr>
              <a:t>VARU BY ATMOSPHERE</a:t>
            </a:r>
          </a:p>
        </p:txBody>
      </p:sp>
    </p:spTree>
    <p:extLst>
      <p:ext uri="{BB962C8B-B14F-4D97-AF65-F5344CB8AC3E}">
        <p14:creationId xmlns:p14="http://schemas.microsoft.com/office/powerpoint/2010/main" val="23283455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5021</TotalTime>
  <Words>2696</Words>
  <Application>Microsoft Macintosh PowerPoint</Application>
  <PresentationFormat>Widescreen</PresentationFormat>
  <Paragraphs>401</Paragraphs>
  <Slides>44</Slides>
  <Notes>42</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44</vt:i4>
      </vt:variant>
    </vt:vector>
  </HeadingPairs>
  <TitlesOfParts>
    <vt:vector size="51" baseType="lpstr">
      <vt:lpstr>SimSun</vt:lpstr>
      <vt:lpstr>Arial</vt:lpstr>
      <vt:lpstr>Calibri</vt:lpstr>
      <vt:lpstr>Calibri Light</vt:lpstr>
      <vt:lpstr>Tiempos Headline Regular</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Srimal Iresh / Atmosphere Hotels and Resorts</dc:creator>
  <cp:lastModifiedBy>Narmeen Mohamed / Atmosphere Hotels and Resorts</cp:lastModifiedBy>
  <cp:revision>58</cp:revision>
  <dcterms:created xsi:type="dcterms:W3CDTF">2023-04-01T07:25:31Z</dcterms:created>
  <dcterms:modified xsi:type="dcterms:W3CDTF">2026-03-02T06:31:42Z</dcterms:modified>
</cp:coreProperties>
</file>